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sldIdLst>
    <p:sldId id="256" r:id="rId2"/>
    <p:sldId id="258" r:id="rId3"/>
    <p:sldId id="261" r:id="rId4"/>
    <p:sldId id="259" r:id="rId5"/>
    <p:sldId id="262" r:id="rId6"/>
    <p:sldId id="263" r:id="rId7"/>
    <p:sldId id="260" r:id="rId8"/>
    <p:sldId id="265" r:id="rId9"/>
    <p:sldId id="267" r:id="rId10"/>
    <p:sldId id="269" r:id="rId11"/>
    <p:sldId id="268" r:id="rId12"/>
    <p:sldId id="264" r:id="rId13"/>
    <p:sldId id="271" r:id="rId14"/>
    <p:sldId id="273" r:id="rId15"/>
    <p:sldId id="272" r:id="rId16"/>
    <p:sldId id="274" r:id="rId17"/>
    <p:sldId id="275" r:id="rId18"/>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99" autoAdjust="0"/>
  </p:normalViewPr>
  <p:slideViewPr>
    <p:cSldViewPr>
      <p:cViewPr varScale="1">
        <p:scale>
          <a:sx n="71" d="100"/>
          <a:sy n="71"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D323E-D1E2-47FA-84C0-312CD03217E1}" type="datetimeFigureOut">
              <a:rPr lang="zh-CN" altLang="en-US" smtClean="0"/>
              <a:t>2015/8/22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35633-8F7C-424A-87A6-2852B5FE73F2}" type="slidenum">
              <a:rPr lang="zh-CN" altLang="en-US" smtClean="0"/>
              <a:t>‹#›</a:t>
            </a:fld>
            <a:endParaRPr lang="zh-CN" altLang="en-US"/>
          </a:p>
        </p:txBody>
      </p:sp>
    </p:spTree>
    <p:extLst>
      <p:ext uri="{BB962C8B-B14F-4D97-AF65-F5344CB8AC3E}">
        <p14:creationId xmlns:p14="http://schemas.microsoft.com/office/powerpoint/2010/main" val="183807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a:t>
            </a:r>
            <a:r>
              <a:rPr lang="en-US" altLang="zh-CN" baseline="0" dirty="0" smtClean="0"/>
              <a:t> afternoon every one, my name is Wang-Zhou Dai, I’m from Nanjing University, I will give a talk about how to learn simple visual concepts by ILP. This is a joint work with Prof. Stephen </a:t>
            </a:r>
            <a:r>
              <a:rPr lang="en-US" altLang="zh-CN" baseline="0" dirty="0" err="1" smtClean="0"/>
              <a:t>Muggleton</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a:t>
            </a:fld>
            <a:endParaRPr lang="zh-CN" altLang="en-US"/>
          </a:p>
        </p:txBody>
      </p:sp>
    </p:spTree>
    <p:extLst>
      <p:ext uri="{BB962C8B-B14F-4D97-AF65-F5344CB8AC3E}">
        <p14:creationId xmlns:p14="http://schemas.microsoft.com/office/powerpoint/2010/main" val="740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are two examples of extracting polygons that realized by our system. Except for the display module and color gradient checking predicate, all the program are </a:t>
            </a:r>
            <a:r>
              <a:rPr lang="en-US" altLang="zh-CN" baseline="0" dirty="0" smtClean="0"/>
              <a:t>programmed by </a:t>
            </a:r>
            <a:r>
              <a:rPr lang="en-US" altLang="zh-CN" baseline="0" dirty="0" smtClean="0"/>
              <a:t>prolog.</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10</a:t>
            </a:fld>
            <a:endParaRPr lang="zh-CN" altLang="en-US"/>
          </a:p>
        </p:txBody>
      </p:sp>
    </p:spTree>
    <p:extLst>
      <p:ext uri="{BB962C8B-B14F-4D97-AF65-F5344CB8AC3E}">
        <p14:creationId xmlns:p14="http://schemas.microsoft.com/office/powerpoint/2010/main" val="346934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use MIL two</a:t>
            </a:r>
            <a:r>
              <a:rPr lang="en-US" altLang="zh-CN" baseline="0" dirty="0" smtClean="0"/>
              <a:t> learn the definition of shapes based on the polygons we just have extracted. Because it can perform predicate invention and learn recursions, which is quite useful for learning visual concepts.</a:t>
            </a:r>
          </a:p>
          <a:p>
            <a:endParaRPr lang="en-US" altLang="zh-CN" baseline="0" dirty="0" smtClean="0"/>
          </a:p>
          <a:p>
            <a:r>
              <a:rPr lang="en-US" altLang="zh-CN" baseline="0" dirty="0" smtClean="0"/>
              <a:t>The background knowledge are length of edges, length of a list, computing the angles of a polygon, and computing standard deviation, and so on.</a:t>
            </a:r>
          </a:p>
          <a:p>
            <a:endParaRPr lang="en-US" altLang="zh-CN" baseline="0" dirty="0" smtClean="0"/>
          </a:p>
          <a:p>
            <a:r>
              <a:rPr lang="en-US" altLang="zh-CN" baseline="0" dirty="0" smtClean="0"/>
              <a:t>During the sampling procedure, noise always occurs, so we do multiple times symbol extraction and include another predicate as background knowledge, which can remove redundant vertices by learning a threshold of its angle.</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11</a:t>
            </a:fld>
            <a:endParaRPr lang="zh-CN" altLang="en-US"/>
          </a:p>
        </p:txBody>
      </p:sp>
    </p:spTree>
    <p:extLst>
      <p:ext uri="{BB962C8B-B14F-4D97-AF65-F5344CB8AC3E}">
        <p14:creationId xmlns:p14="http://schemas.microsoft.com/office/powerpoint/2010/main" val="339003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I will introduce our experiments</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12</a:t>
            </a:fld>
            <a:endParaRPr lang="zh-CN" altLang="en-US"/>
          </a:p>
        </p:txBody>
      </p:sp>
    </p:spTree>
    <p:extLst>
      <p:ext uri="{BB962C8B-B14F-4D97-AF65-F5344CB8AC3E}">
        <p14:creationId xmlns:p14="http://schemas.microsoft.com/office/powerpoint/2010/main" val="373447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task is to learn shapes,</a:t>
            </a:r>
            <a:r>
              <a:rPr lang="en-US" altLang="zh-CN" baseline="0" dirty="0" smtClean="0"/>
              <a:t> we grouped them into 3 databases: the first one learns the number of edges, like …, the second one learns the notion of regular polygon, the third learns the concept of right angle triangles, which uses the logic program we learned in the first task.</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13</a:t>
            </a:fld>
            <a:endParaRPr lang="zh-CN" altLang="en-US"/>
          </a:p>
        </p:txBody>
      </p:sp>
    </p:spTree>
    <p:extLst>
      <p:ext uri="{BB962C8B-B14F-4D97-AF65-F5344CB8AC3E}">
        <p14:creationId xmlns:p14="http://schemas.microsoft.com/office/powerpoint/2010/main" val="323011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Comparisons</a:t>
            </a:r>
            <a:r>
              <a:rPr lang="en-US" altLang="zh-CN" baseline="0" dirty="0" smtClean="0"/>
              <a:t> are between the </a:t>
            </a:r>
            <a:r>
              <a:rPr lang="en-US" altLang="zh-CN" baseline="0" dirty="0" err="1" smtClean="0"/>
              <a:t>Vlfeat</a:t>
            </a:r>
            <a:r>
              <a:rPr lang="en-US" altLang="zh-CN" baseline="0" dirty="0" smtClean="0"/>
              <a:t> and our method, </a:t>
            </a:r>
            <a:r>
              <a:rPr lang="en-US" altLang="zh-CN" baseline="0" dirty="0" err="1" smtClean="0"/>
              <a:t>Vlfeat</a:t>
            </a:r>
            <a:r>
              <a:rPr lang="en-US" altLang="zh-CN" baseline="0" dirty="0" smtClean="0"/>
              <a:t> is a very popular vision tool box, we used a kind of SIFT feature and SVM classifier for it. All the parameter including the size of feature space are selected by cross-validation.</a:t>
            </a:r>
          </a:p>
          <a:p>
            <a:endParaRPr lang="en-US" altLang="zh-CN" baseline="0" dirty="0" smtClean="0"/>
          </a:p>
          <a:p>
            <a:r>
              <a:rPr lang="en-US" altLang="zh-CN" baseline="0" dirty="0" smtClean="0"/>
              <a:t>To deal with noise, </a:t>
            </a:r>
            <a:r>
              <a:rPr lang="en-US" altLang="zh-CN" baseline="0" dirty="0" err="1" smtClean="0"/>
              <a:t>LogicalVision</a:t>
            </a:r>
            <a:r>
              <a:rPr lang="en-US" altLang="zh-CN" baseline="0" dirty="0" smtClean="0"/>
              <a:t> did 5 times of polygon extraction for each image.</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14</a:t>
            </a:fld>
            <a:endParaRPr lang="zh-CN" altLang="en-US"/>
          </a:p>
        </p:txBody>
      </p:sp>
    </p:spTree>
    <p:extLst>
      <p:ext uri="{BB962C8B-B14F-4D97-AF65-F5344CB8AC3E}">
        <p14:creationId xmlns:p14="http://schemas.microsoft.com/office/powerpoint/2010/main" val="149623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result of our experiments,</a:t>
            </a:r>
            <a:r>
              <a:rPr lang="en-US" altLang="zh-CN" baseline="0" dirty="0" smtClean="0"/>
              <a:t> you can see that by using symbolic representation, the performance is much better than learning directly from a low-level feature space. Especially in difficult tasks like learning regular polygons.</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15</a:t>
            </a:fld>
            <a:endParaRPr lang="zh-CN" altLang="en-US"/>
          </a:p>
        </p:txBody>
      </p:sp>
    </p:spTree>
    <p:extLst>
      <p:ext uri="{BB962C8B-B14F-4D97-AF65-F5344CB8AC3E}">
        <p14:creationId xmlns:p14="http://schemas.microsoft.com/office/powerpoint/2010/main" val="50684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a:t>
            </a:r>
            <a:r>
              <a:rPr lang="en-US" altLang="zh-CN" baseline="0" dirty="0" smtClean="0"/>
              <a:t> are learned programs in some episodes, you can see that the semantics of the shapes are quite clear and correct. For example…</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16</a:t>
            </a:fld>
            <a:endParaRPr lang="zh-CN" altLang="en-US"/>
          </a:p>
        </p:txBody>
      </p:sp>
    </p:spTree>
    <p:extLst>
      <p:ext uri="{BB962C8B-B14F-4D97-AF65-F5344CB8AC3E}">
        <p14:creationId xmlns:p14="http://schemas.microsoft.com/office/powerpoint/2010/main" val="1002250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17</a:t>
            </a:fld>
            <a:endParaRPr lang="zh-CN" altLang="en-US"/>
          </a:p>
        </p:txBody>
      </p:sp>
    </p:spTree>
    <p:extLst>
      <p:ext uri="{BB962C8B-B14F-4D97-AF65-F5344CB8AC3E}">
        <p14:creationId xmlns:p14="http://schemas.microsoft.com/office/powerpoint/2010/main" val="28819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I will talk about our motivation.</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2</a:t>
            </a:fld>
            <a:endParaRPr lang="zh-CN" altLang="en-US"/>
          </a:p>
        </p:txBody>
      </p:sp>
    </p:spTree>
    <p:extLst>
      <p:ext uri="{BB962C8B-B14F-4D97-AF65-F5344CB8AC3E}">
        <p14:creationId xmlns:p14="http://schemas.microsoft.com/office/powerpoint/2010/main" val="223690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For many years, statistical learning has dominated Computer vision area, especially in recent years, Deep Learning achieves a near-human performance. They are promising because they are able to learn high-level representation of some visual concepts, such as faces of human and even cats.</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3</a:t>
            </a:fld>
            <a:endParaRPr lang="zh-CN" altLang="en-US"/>
          </a:p>
        </p:txBody>
      </p:sp>
    </p:spTree>
    <p:extLst>
      <p:ext uri="{BB962C8B-B14F-4D97-AF65-F5344CB8AC3E}">
        <p14:creationId xmlns:p14="http://schemas.microsoft.com/office/powerpoint/2010/main" val="33819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a:t>
            </a:r>
            <a:r>
              <a:rPr lang="en-US" altLang="zh-CN" baseline="0" dirty="0" smtClean="0"/>
              <a:t>ever, there are some critics on statistical computer vision especially DNNs in last few years. For example, people can trick the system by using some artificially produced images which are totally unrecognizable, while these systems will return a high confidence that they are images of real objects. The author pointed out that the main problem is that the statistical learning only learns a classification hyperplane that split the feature space, in which the real images are actually clustered in a small area, however, the unrecognizable images that lies far from the real images are positioned deeply inside the classification area, which induces a large confidence.</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4</a:t>
            </a:fld>
            <a:endParaRPr lang="zh-CN" altLang="en-US"/>
          </a:p>
        </p:txBody>
      </p:sp>
    </p:spTree>
    <p:extLst>
      <p:ext uri="{BB962C8B-B14F-4D97-AF65-F5344CB8AC3E}">
        <p14:creationId xmlns:p14="http://schemas.microsoft.com/office/powerpoint/2010/main" val="265172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 problem</a:t>
            </a:r>
            <a:r>
              <a:rPr lang="en-US" altLang="zh-CN" baseline="0" dirty="0" smtClean="0"/>
              <a:t> is that one can add some human-unrecognizable noise to the images, and trick the classifiers again to make them believe an original correctly classified image to be unrecognizable. Which means the systems are very sensitive to small changes in low-level feature space.</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5</a:t>
            </a:fld>
            <a:endParaRPr lang="zh-CN" altLang="en-US"/>
          </a:p>
        </p:txBody>
      </p:sp>
    </p:spTree>
    <p:extLst>
      <p:ext uri="{BB962C8B-B14F-4D97-AF65-F5344CB8AC3E}">
        <p14:creationId xmlns:p14="http://schemas.microsoft.com/office/powerpoint/2010/main" val="262918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look at the two</a:t>
            </a:r>
            <a:r>
              <a:rPr lang="en-US" altLang="zh-CN" baseline="0" dirty="0" smtClean="0"/>
              <a:t> images, the low-level features are totally different, however, human being can label them as same object – butterfly. This is because human being recognize objects constructively. We know that these two objects all have big wings attached to a small body, so they are likely to be a butterfly. Even a child do not know what is a butterfly could understand that they are likely to be same thing.</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6</a:t>
            </a:fld>
            <a:endParaRPr lang="zh-CN" altLang="en-US"/>
          </a:p>
        </p:txBody>
      </p:sp>
    </p:spTree>
    <p:extLst>
      <p:ext uri="{BB962C8B-B14F-4D97-AF65-F5344CB8AC3E}">
        <p14:creationId xmlns:p14="http://schemas.microsoft.com/office/powerpoint/2010/main" val="60355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a:t>
            </a:r>
            <a:r>
              <a:rPr lang="en-US" altLang="zh-CN" baseline="0" dirty="0" smtClean="0"/>
              <a:t> will introduce our framework and implementation quickly.</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7</a:t>
            </a:fld>
            <a:endParaRPr lang="zh-CN" altLang="en-US"/>
          </a:p>
        </p:txBody>
      </p:sp>
    </p:spTree>
    <p:extLst>
      <p:ext uri="{BB962C8B-B14F-4D97-AF65-F5344CB8AC3E}">
        <p14:creationId xmlns:p14="http://schemas.microsoft.com/office/powerpoint/2010/main" val="130999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a:t>
            </a:r>
            <a:r>
              <a:rPr lang="en-US" altLang="zh-CN" baseline="0" dirty="0" smtClean="0"/>
              <a:t> first, we </a:t>
            </a:r>
            <a:r>
              <a:rPr lang="en-US" altLang="zh-CN" baseline="0" dirty="0" smtClean="0"/>
              <a:t>use prolog to </a:t>
            </a:r>
            <a:r>
              <a:rPr lang="en-US" altLang="zh-CN" baseline="0" dirty="0" smtClean="0"/>
              <a:t>extract mid-level features, which are symbols, from images. With certain background knowledge, we repeatedly performance sampling low-level features and make symbolic conjectures. And the conjectures we obtained will guide the procedure of sampling, the sampling of low-level features will help us revise our conjectures.</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8</a:t>
            </a:fld>
            <a:endParaRPr lang="zh-CN" altLang="en-US"/>
          </a:p>
        </p:txBody>
      </p:sp>
    </p:spTree>
    <p:extLst>
      <p:ext uri="{BB962C8B-B14F-4D97-AF65-F5344CB8AC3E}">
        <p14:creationId xmlns:p14="http://schemas.microsoft.com/office/powerpoint/2010/main" val="427594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a:t>
            </a:r>
            <a:r>
              <a:rPr lang="en-US" altLang="zh-CN" baseline="0" dirty="0" smtClean="0"/>
              <a:t> an example of extracting a polygon. The background knowledge is definition of line segment, and a sampling predicate that returns whether a pixel’s color gradient exceeds a given threshold, which is assumed to be a point on an edge of a polygon. First we do sampling, then we make a conjecture that there exists an edge between these to points, then we sample another point to examine whether our conjecture is correct. If failed, we will do more sampling and revise the previous conjectures. In this example, the examination is only performed once, which means it only checks whether the midpoint of our edge conjecture has a large color gradient. If we increase the number of points to be sampled in the examination, it is possible to learn the zigzag border.</a:t>
            </a:r>
          </a:p>
          <a:p>
            <a:endParaRPr lang="en-US" altLang="zh-CN" baseline="0" dirty="0" smtClean="0"/>
          </a:p>
          <a:p>
            <a:r>
              <a:rPr lang="en-US" altLang="zh-CN" baseline="0" dirty="0" smtClean="0"/>
              <a:t>At last, a polygon is represented as a list of all its edges, and an edge is a list of its end points.</a:t>
            </a:r>
            <a:endParaRPr lang="zh-CN" altLang="en-US" dirty="0"/>
          </a:p>
        </p:txBody>
      </p:sp>
      <p:sp>
        <p:nvSpPr>
          <p:cNvPr id="4" name="灯片编号占位符 3"/>
          <p:cNvSpPr>
            <a:spLocks noGrp="1"/>
          </p:cNvSpPr>
          <p:nvPr>
            <p:ph type="sldNum" sz="quarter" idx="10"/>
          </p:nvPr>
        </p:nvSpPr>
        <p:spPr/>
        <p:txBody>
          <a:bodyPr/>
          <a:lstStyle/>
          <a:p>
            <a:fld id="{97F35633-8F7C-424A-87A6-2852B5FE73F2}" type="slidenum">
              <a:rPr lang="zh-CN" altLang="en-US" smtClean="0"/>
              <a:t>9</a:t>
            </a:fld>
            <a:endParaRPr lang="zh-CN" altLang="en-US"/>
          </a:p>
        </p:txBody>
      </p:sp>
    </p:spTree>
    <p:extLst>
      <p:ext uri="{BB962C8B-B14F-4D97-AF65-F5344CB8AC3E}">
        <p14:creationId xmlns:p14="http://schemas.microsoft.com/office/powerpoint/2010/main" val="519385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6" descr="http://www.nju.edu.cn/cps/site/NJU/njuc/xxgk/images/p001-06.jpg"/>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12763"/>
            <a:ext cx="105727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563" y="144463"/>
            <a:ext cx="10572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 name="Group 13"/>
          <p:cNvGrpSpPr>
            <a:grpSpLocks/>
          </p:cNvGrpSpPr>
          <p:nvPr/>
        </p:nvGrpSpPr>
        <p:grpSpPr bwMode="auto">
          <a:xfrm>
            <a:off x="6096000" y="152400"/>
            <a:ext cx="1866900" cy="1011238"/>
            <a:chOff x="4560" y="96"/>
            <a:chExt cx="1176" cy="637"/>
          </a:xfrm>
        </p:grpSpPr>
        <p:pic>
          <p:nvPicPr>
            <p:cNvPr id="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96"/>
              <a:ext cx="1074"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15"/>
            <p:cNvSpPr>
              <a:spLocks noChangeArrowheads="1"/>
            </p:cNvSpPr>
            <p:nvPr/>
          </p:nvSpPr>
          <p:spPr bwMode="auto">
            <a:xfrm>
              <a:off x="4560" y="536"/>
              <a:ext cx="1176" cy="197"/>
            </a:xfrm>
            <a:prstGeom prst="rect">
              <a:avLst/>
            </a:prstGeom>
            <a:noFill/>
            <a:ln w="9525">
              <a:noFill/>
              <a:miter lim="800000"/>
              <a:headEnd/>
              <a:tailEnd/>
            </a:ln>
            <a:effectLst/>
          </p:spPr>
          <p:txBody>
            <a:bodyPr/>
            <a:lstStyle/>
            <a:p>
              <a:pPr algn="ctr">
                <a:defRPr/>
              </a:pPr>
              <a:r>
                <a:rPr lang="en-US" altLang="zh-CN" sz="1000" b="1">
                  <a:latin typeface="Georgia" pitchFamily="18" charset="0"/>
                </a:rPr>
                <a:t>http://lamda.nju.edu.cn</a:t>
              </a:r>
            </a:p>
          </p:txBody>
        </p:sp>
      </p:grpSp>
      <p:pic>
        <p:nvPicPr>
          <p:cNvPr id="1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91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8" name="Rectangle 2"/>
          <p:cNvSpPr>
            <a:spLocks noGrp="1" noChangeArrowheads="1"/>
          </p:cNvSpPr>
          <p:nvPr>
            <p:ph type="ctrTitle"/>
          </p:nvPr>
        </p:nvSpPr>
        <p:spPr>
          <a:xfrm>
            <a:off x="990600" y="1828800"/>
            <a:ext cx="7239000" cy="990600"/>
          </a:xfrm>
        </p:spPr>
        <p:txBody>
          <a:bodyPr/>
          <a:lstStyle>
            <a:lvl1pPr>
              <a:defRPr b="1"/>
            </a:lvl1pPr>
          </a:lstStyle>
          <a:p>
            <a:r>
              <a:rPr lang="zh-CN" altLang="en-US" smtClean="0"/>
              <a:t>单击此处编辑母版标题样式</a:t>
            </a:r>
            <a:endParaRPr lang="zh-CN" altLang="en-US"/>
          </a:p>
        </p:txBody>
      </p:sp>
      <p:sp>
        <p:nvSpPr>
          <p:cNvPr id="4099" name="Rectangle 3"/>
          <p:cNvSpPr>
            <a:spLocks noGrp="1" noChangeArrowheads="1"/>
          </p:cNvSpPr>
          <p:nvPr>
            <p:ph type="subTitle" idx="1"/>
          </p:nvPr>
        </p:nvSpPr>
        <p:spPr>
          <a:xfrm>
            <a:off x="2514600" y="3124200"/>
            <a:ext cx="4495800" cy="1371600"/>
          </a:xfrm>
        </p:spPr>
        <p:txBody>
          <a:bodyPr/>
          <a:lstStyle>
            <a:lvl1pPr marL="0" indent="0" algn="r">
              <a:buFontTx/>
              <a:buNone/>
              <a:defRPr sz="3600"/>
            </a:lvl1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57193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60109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260350"/>
            <a:ext cx="2182813" cy="6075363"/>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250825" y="260350"/>
            <a:ext cx="6400800" cy="6075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50456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7364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3753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250825" y="1295400"/>
            <a:ext cx="429101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94238" y="1295400"/>
            <a:ext cx="4292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340241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9275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64393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89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2400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1771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260350"/>
            <a:ext cx="6192838" cy="730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250825" y="1295400"/>
            <a:ext cx="87360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6" name="Line 4"/>
          <p:cNvSpPr>
            <a:spLocks noChangeShapeType="1"/>
          </p:cNvSpPr>
          <p:nvPr/>
        </p:nvSpPr>
        <p:spPr bwMode="auto">
          <a:xfrm>
            <a:off x="250825" y="1143000"/>
            <a:ext cx="5545138" cy="0"/>
          </a:xfrm>
          <a:prstGeom prst="line">
            <a:avLst/>
          </a:prstGeom>
          <a:noFill/>
          <a:ln w="50800">
            <a:solidFill>
              <a:srgbClr val="000066"/>
            </a:solidFill>
            <a:round/>
            <a:headEnd/>
            <a:tailEnd/>
          </a:ln>
          <a:effectLst/>
        </p:spPr>
        <p:txBody>
          <a:bodyPr/>
          <a:lstStyle/>
          <a:p>
            <a:pPr>
              <a:defRPr/>
            </a:pPr>
            <a:endParaRPr lang="en-US"/>
          </a:p>
        </p:txBody>
      </p:sp>
      <p:sp>
        <p:nvSpPr>
          <p:cNvPr id="3078" name="Line 6"/>
          <p:cNvSpPr>
            <a:spLocks noChangeShapeType="1"/>
          </p:cNvSpPr>
          <p:nvPr/>
        </p:nvSpPr>
        <p:spPr bwMode="auto">
          <a:xfrm>
            <a:off x="250825" y="6381750"/>
            <a:ext cx="8642350" cy="0"/>
          </a:xfrm>
          <a:prstGeom prst="line">
            <a:avLst/>
          </a:prstGeom>
          <a:noFill/>
          <a:ln w="25400">
            <a:solidFill>
              <a:srgbClr val="000066"/>
            </a:solidFill>
            <a:round/>
            <a:headEnd/>
            <a:tailEnd/>
          </a:ln>
          <a:effectLst/>
        </p:spPr>
        <p:txBody>
          <a:bodyPr/>
          <a:lstStyle/>
          <a:p>
            <a:pPr>
              <a:defRPr/>
            </a:pPr>
            <a:endParaRPr lang="en-US"/>
          </a:p>
        </p:txBody>
      </p:sp>
      <p:grpSp>
        <p:nvGrpSpPr>
          <p:cNvPr id="1030" name="Group 12"/>
          <p:cNvGrpSpPr>
            <a:grpSpLocks/>
          </p:cNvGrpSpPr>
          <p:nvPr/>
        </p:nvGrpSpPr>
        <p:grpSpPr bwMode="auto">
          <a:xfrm>
            <a:off x="7239000" y="152400"/>
            <a:ext cx="1866900" cy="1011238"/>
            <a:chOff x="4560" y="96"/>
            <a:chExt cx="1176" cy="637"/>
          </a:xfrm>
        </p:grpSpPr>
        <p:pic>
          <p:nvPicPr>
            <p:cNvPr id="103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8" y="96"/>
              <a:ext cx="1074"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83" name="Rectangle 11"/>
            <p:cNvSpPr>
              <a:spLocks noChangeArrowheads="1"/>
            </p:cNvSpPr>
            <p:nvPr/>
          </p:nvSpPr>
          <p:spPr bwMode="auto">
            <a:xfrm>
              <a:off x="4560" y="536"/>
              <a:ext cx="1176" cy="197"/>
            </a:xfrm>
            <a:prstGeom prst="rect">
              <a:avLst/>
            </a:prstGeom>
            <a:noFill/>
            <a:ln w="9525">
              <a:noFill/>
              <a:miter lim="800000"/>
              <a:headEnd/>
              <a:tailEnd/>
            </a:ln>
            <a:effectLst/>
          </p:spPr>
          <p:txBody>
            <a:bodyPr/>
            <a:lstStyle/>
            <a:p>
              <a:pPr algn="ctr">
                <a:defRPr/>
              </a:pPr>
              <a:r>
                <a:rPr lang="en-US" altLang="zh-CN" sz="1000" b="1">
                  <a:latin typeface="Georgia" pitchFamily="18" charset="0"/>
                </a:rPr>
                <a:t>http://lamda.nju.edu.cn</a:t>
              </a:r>
            </a:p>
          </p:txBody>
        </p:sp>
      </p:grpSp>
      <p:sp>
        <p:nvSpPr>
          <p:cNvPr id="10" name="Rectangle 5"/>
          <p:cNvSpPr>
            <a:spLocks noChangeArrowheads="1"/>
          </p:cNvSpPr>
          <p:nvPr/>
        </p:nvSpPr>
        <p:spPr bwMode="auto">
          <a:xfrm>
            <a:off x="5715000" y="6429375"/>
            <a:ext cx="3286125" cy="312738"/>
          </a:xfrm>
          <a:prstGeom prst="rect">
            <a:avLst/>
          </a:prstGeom>
          <a:noFill/>
          <a:ln w="9525">
            <a:noFill/>
            <a:miter lim="800000"/>
            <a:headEnd/>
            <a:tailEnd/>
          </a:ln>
          <a:effectLst/>
        </p:spPr>
        <p:txBody>
          <a:bodyPr/>
          <a:lstStyle/>
          <a:p>
            <a:pPr algn="r">
              <a:defRPr/>
            </a:pPr>
            <a:r>
              <a:rPr lang="en-US" altLang="zh-CN" sz="1400" i="1" dirty="0">
                <a:solidFill>
                  <a:srgbClr val="000066"/>
                </a:solidFill>
                <a:latin typeface="Arial" pitchFamily="34" charset="0"/>
                <a:cs typeface="Arial" pitchFamily="34" charset="0"/>
              </a:rPr>
              <a:t>http://lamda.nju.edu.cn</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2pPr>
      <a:lvl3pPr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3pPr>
      <a:lvl4pPr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4pPr>
      <a:lvl5pPr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5pPr>
      <a:lvl6pPr marL="457200"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6pPr>
      <a:lvl7pPr marL="914400"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7pPr>
      <a:lvl8pPr marL="1371600"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8pPr>
      <a:lvl9pPr marL="1828800" algn="l" rtl="0" eaLnBrk="1" fontAlgn="base" hangingPunct="1">
        <a:spcBef>
          <a:spcPct val="0"/>
        </a:spcBef>
        <a:spcAft>
          <a:spcPct val="0"/>
        </a:spcAft>
        <a:defRPr sz="3600">
          <a:solidFill>
            <a:schemeClr val="tx1"/>
          </a:solidFill>
          <a:effectLst>
            <a:outerShdw blurRad="38100" dist="38100" dir="2700000" algn="tl">
              <a:srgbClr val="C0C0C0"/>
            </a:outerShdw>
          </a:effectLst>
          <a:latin typeface="Arial" charset="0"/>
          <a:ea typeface="方正姚体" pitchFamily="2" charset="-122"/>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wmv"/><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video" Target="../media/media2.wmv"/><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emf"/><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28800"/>
            <a:ext cx="9144000" cy="990600"/>
          </a:xfrm>
        </p:spPr>
        <p:txBody>
          <a:bodyPr/>
          <a:lstStyle/>
          <a:p>
            <a:pPr algn="ctr">
              <a:defRPr/>
            </a:pPr>
            <a:r>
              <a:rPr lang="en-US" altLang="zh-CN" dirty="0" smtClean="0"/>
              <a:t>Logical </a:t>
            </a:r>
            <a:r>
              <a:rPr lang="en-US" altLang="zh-CN" dirty="0"/>
              <a:t>Vision: </a:t>
            </a:r>
            <a:r>
              <a:rPr lang="en-US" altLang="zh-CN" dirty="0" smtClean="0"/>
              <a:t/>
            </a:r>
            <a:br>
              <a:rPr lang="en-US" altLang="zh-CN" dirty="0" smtClean="0"/>
            </a:br>
            <a:r>
              <a:rPr lang="en-US" altLang="zh-CN" sz="3200" dirty="0" smtClean="0"/>
              <a:t>Meta-Interpretive </a:t>
            </a:r>
            <a:r>
              <a:rPr lang="en-US" altLang="zh-CN" sz="3200" dirty="0"/>
              <a:t>Learning for Simple Geometrical Concepts</a:t>
            </a:r>
            <a:endParaRPr lang="en-US" sz="2800" dirty="0" smtClean="0"/>
          </a:p>
        </p:txBody>
      </p:sp>
      <p:sp>
        <p:nvSpPr>
          <p:cNvPr id="3075" name="Rectangle 3"/>
          <p:cNvSpPr>
            <a:spLocks noGrp="1" noChangeArrowheads="1"/>
          </p:cNvSpPr>
          <p:nvPr>
            <p:ph type="subTitle" idx="1"/>
          </p:nvPr>
        </p:nvSpPr>
        <p:spPr>
          <a:xfrm>
            <a:off x="2514600" y="3124200"/>
            <a:ext cx="4865712" cy="1371600"/>
          </a:xfrm>
        </p:spPr>
        <p:txBody>
          <a:bodyPr/>
          <a:lstStyle/>
          <a:p>
            <a:r>
              <a:rPr lang="en-US" altLang="zh-CN" sz="2800" dirty="0" smtClean="0"/>
              <a:t>Wang-Zhou Dai</a:t>
            </a:r>
          </a:p>
          <a:p>
            <a:r>
              <a:rPr lang="en-US" altLang="zh-CN" sz="2800" dirty="0"/>
              <a:t>Stephen H. </a:t>
            </a:r>
            <a:r>
              <a:rPr lang="en-US" altLang="zh-CN" sz="2800" dirty="0" err="1" smtClean="0"/>
              <a:t>Muggleton</a:t>
            </a:r>
            <a:endParaRPr lang="en-US" altLang="zh-CN" sz="2800" dirty="0" smtClean="0"/>
          </a:p>
          <a:p>
            <a:r>
              <a:rPr lang="en-US" altLang="zh-CN" sz="2800" dirty="0" smtClean="0"/>
              <a:t>Zhi-Hua Zhou</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697" y="260648"/>
            <a:ext cx="2199517" cy="57606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76229" cy="19142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Method</a:t>
            </a:r>
            <a:endParaRPr lang="zh-CN" altLang="en-US" dirty="0"/>
          </a:p>
        </p:txBody>
      </p:sp>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1297" y="1295400"/>
            <a:ext cx="2199517" cy="576064"/>
          </a:xfrm>
          <a:prstGeom prst="rect">
            <a:avLst/>
          </a:prstGeom>
        </p:spPr>
      </p:pic>
      <p:pic>
        <p:nvPicPr>
          <p:cNvPr id="7" name="semi-success_baofe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67544" y="2204864"/>
            <a:ext cx="3920824" cy="3234680"/>
          </a:xfrm>
          <a:prstGeom prst="rect">
            <a:avLst/>
          </a:prstGeom>
        </p:spPr>
      </p:pic>
      <p:pic>
        <p:nvPicPr>
          <p:cNvPr id="11" name="complicate_baofeng">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844167" y="2201541"/>
            <a:ext cx="3924855" cy="3238004"/>
          </a:xfrm>
          <a:prstGeom prst="rect">
            <a:avLst/>
          </a:prstGeom>
        </p:spPr>
      </p:pic>
      <p:sp>
        <p:nvSpPr>
          <p:cNvPr id="13" name="文本框 12"/>
          <p:cNvSpPr txBox="1"/>
          <p:nvPr/>
        </p:nvSpPr>
        <p:spPr>
          <a:xfrm>
            <a:off x="467544" y="1484784"/>
            <a:ext cx="2872902" cy="461665"/>
          </a:xfrm>
          <a:prstGeom prst="rect">
            <a:avLst/>
          </a:prstGeom>
          <a:noFill/>
        </p:spPr>
        <p:txBody>
          <a:bodyPr wrap="none" rtlCol="0">
            <a:spAutoFit/>
          </a:bodyPr>
          <a:lstStyle/>
          <a:p>
            <a:r>
              <a:rPr lang="en-US" altLang="zh-CN" dirty="0" smtClean="0">
                <a:latin typeface="+mj-lt"/>
              </a:rPr>
              <a:t>Extracting polygons</a:t>
            </a:r>
            <a:endParaRPr lang="zh-CN" altLang="en-US" dirty="0">
              <a:latin typeface="+mj-lt"/>
            </a:endParaRPr>
          </a:p>
        </p:txBody>
      </p:sp>
    </p:spTree>
    <p:extLst>
      <p:ext uri="{BB962C8B-B14F-4D97-AF65-F5344CB8AC3E}">
        <p14:creationId xmlns:p14="http://schemas.microsoft.com/office/powerpoint/2010/main" val="17366996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vol="80000">
                <p:cTn id="13" fill="hold" display="0">
                  <p:stCondLst>
                    <p:cond delay="indefinite"/>
                  </p:stCondLst>
                </p:cTn>
                <p:tgtEl>
                  <p:spTgt spid="1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Method</a:t>
            </a:r>
            <a:endParaRPr lang="zh-CN" altLang="en-US" dirty="0"/>
          </a:p>
        </p:txBody>
      </p:sp>
      <p:sp>
        <p:nvSpPr>
          <p:cNvPr id="3" name="内容占位符 2"/>
          <p:cNvSpPr>
            <a:spLocks noGrp="1"/>
          </p:cNvSpPr>
          <p:nvPr>
            <p:ph idx="1"/>
          </p:nvPr>
        </p:nvSpPr>
        <p:spPr/>
        <p:txBody>
          <a:bodyPr/>
          <a:lstStyle/>
          <a:p>
            <a:r>
              <a:rPr lang="en-US" altLang="zh-CN" dirty="0" smtClean="0"/>
              <a:t>Meta-interpretive learning </a:t>
            </a:r>
            <a:r>
              <a:rPr lang="en-US" altLang="zh-CN" sz="1800" dirty="0" smtClean="0"/>
              <a:t>[</a:t>
            </a:r>
            <a:r>
              <a:rPr lang="en-US" altLang="zh-CN" sz="1800" dirty="0" err="1" smtClean="0"/>
              <a:t>Muggleton</a:t>
            </a:r>
            <a:r>
              <a:rPr lang="en-US" altLang="zh-CN" sz="1800" dirty="0" smtClean="0"/>
              <a:t>, et.al., 2015]</a:t>
            </a:r>
          </a:p>
          <a:p>
            <a:pPr lvl="1"/>
            <a:r>
              <a:rPr lang="en-US" altLang="zh-CN" dirty="0" smtClean="0"/>
              <a:t>Use meta-rules to </a:t>
            </a:r>
            <a:r>
              <a:rPr lang="en-US" altLang="zh-CN" dirty="0" err="1" smtClean="0"/>
              <a:t>abduce</a:t>
            </a:r>
            <a:r>
              <a:rPr lang="en-US" altLang="zh-CN" dirty="0" smtClean="0"/>
              <a:t> the induction</a:t>
            </a:r>
          </a:p>
          <a:p>
            <a:pPr lvl="2">
              <a:buFont typeface="Wingdings" panose="05000000000000000000" pitchFamily="2" charset="2"/>
              <a:buChar char="ü"/>
            </a:pPr>
            <a:r>
              <a:rPr lang="en-US" altLang="zh-CN" dirty="0" smtClean="0"/>
              <a:t>Predicate invention</a:t>
            </a:r>
          </a:p>
          <a:p>
            <a:pPr lvl="2">
              <a:buFont typeface="Wingdings" panose="05000000000000000000" pitchFamily="2" charset="2"/>
              <a:buChar char="ü"/>
            </a:pPr>
            <a:r>
              <a:rPr lang="en-US" altLang="zh-CN" dirty="0" smtClean="0"/>
              <a:t>Learning recursions</a:t>
            </a:r>
          </a:p>
          <a:p>
            <a:pPr lvl="2">
              <a:buFont typeface="Wingdings" panose="05000000000000000000" pitchFamily="2" charset="2"/>
              <a:buChar char="ü"/>
            </a:pPr>
            <a:r>
              <a:rPr lang="en-US" altLang="zh-CN" dirty="0" smtClean="0"/>
              <a:t>…</a:t>
            </a:r>
          </a:p>
          <a:p>
            <a:pPr lvl="1"/>
            <a:r>
              <a:rPr lang="en-US" altLang="zh-CN" dirty="0" smtClean="0"/>
              <a:t>Background knowledge</a:t>
            </a:r>
          </a:p>
          <a:p>
            <a:pPr lvl="2"/>
            <a:r>
              <a:rPr lang="en-US" altLang="zh-CN" dirty="0" err="1"/>
              <a:t>e</a:t>
            </a:r>
            <a:r>
              <a:rPr lang="en-US" altLang="zh-CN" dirty="0" err="1" smtClean="0"/>
              <a:t>dge_length</a:t>
            </a:r>
            <a:r>
              <a:rPr lang="en-US" altLang="zh-CN" dirty="0" smtClean="0"/>
              <a:t>/2, </a:t>
            </a:r>
            <a:r>
              <a:rPr lang="en-US" altLang="zh-CN" dirty="0" err="1" smtClean="0"/>
              <a:t>list_length</a:t>
            </a:r>
            <a:r>
              <a:rPr lang="en-US" altLang="zh-CN" dirty="0" smtClean="0"/>
              <a:t>/2,</a:t>
            </a:r>
          </a:p>
          <a:p>
            <a:pPr lvl="2"/>
            <a:r>
              <a:rPr lang="en-US" altLang="zh-CN" dirty="0" err="1" smtClean="0"/>
              <a:t>angle_list</a:t>
            </a:r>
            <a:r>
              <a:rPr lang="en-US" altLang="zh-CN" dirty="0" smtClean="0"/>
              <a:t>/2, </a:t>
            </a:r>
            <a:r>
              <a:rPr lang="en-US" altLang="zh-CN" dirty="0" err="1" smtClean="0"/>
              <a:t>std_dev_bounded</a:t>
            </a:r>
            <a:r>
              <a:rPr lang="en-US" altLang="zh-CN" dirty="0" smtClean="0"/>
              <a:t>/2,</a:t>
            </a:r>
          </a:p>
          <a:p>
            <a:pPr lvl="2"/>
            <a:r>
              <a:rPr lang="en-US" altLang="zh-CN" dirty="0" smtClean="0"/>
              <a:t>…</a:t>
            </a:r>
          </a:p>
          <a:p>
            <a:pPr lvl="1"/>
            <a:r>
              <a:rPr lang="en-US" altLang="zh-CN" dirty="0" smtClean="0"/>
              <a:t>Deal with noises</a:t>
            </a:r>
          </a:p>
          <a:p>
            <a:pPr lvl="2"/>
            <a:r>
              <a:rPr lang="en-US" altLang="zh-CN" dirty="0" err="1" smtClean="0"/>
              <a:t>connect_edges</a:t>
            </a:r>
            <a:r>
              <a:rPr lang="en-US" altLang="zh-CN" dirty="0" smtClean="0"/>
              <a:t>(Pol1, Pol2, Thresh)</a:t>
            </a:r>
          </a:p>
          <a:p>
            <a:pPr lvl="2"/>
            <a:r>
              <a:rPr lang="en-US" altLang="zh-CN" dirty="0" smtClean="0"/>
              <a:t>Do symbol extraction multiple times</a:t>
            </a:r>
          </a:p>
          <a:p>
            <a:pPr lvl="2"/>
            <a:endParaRPr lang="en-US" altLang="zh-CN" dirty="0" smtClean="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321" y="1844824"/>
            <a:ext cx="2199517" cy="576064"/>
          </a:xfrm>
          <a:prstGeom prst="rect">
            <a:avLst/>
          </a:prstGeom>
        </p:spPr>
      </p:pic>
      <p:pic>
        <p:nvPicPr>
          <p:cNvPr id="7" name="图片 6"/>
          <p:cNvPicPr>
            <a:picLocks noChangeAspect="1"/>
          </p:cNvPicPr>
          <p:nvPr/>
        </p:nvPicPr>
        <p:blipFill>
          <a:blip r:embed="rId4"/>
          <a:stretch>
            <a:fillRect/>
          </a:stretch>
        </p:blipFill>
        <p:spPr>
          <a:xfrm>
            <a:off x="5109337" y="3803600"/>
            <a:ext cx="4019135" cy="2367819"/>
          </a:xfrm>
          <a:prstGeom prst="rect">
            <a:avLst/>
          </a:prstGeom>
        </p:spPr>
      </p:pic>
    </p:spTree>
    <p:extLst>
      <p:ext uri="{BB962C8B-B14F-4D97-AF65-F5344CB8AC3E}">
        <p14:creationId xmlns:p14="http://schemas.microsoft.com/office/powerpoint/2010/main" val="1094284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solidFill>
                  <a:schemeClr val="bg1">
                    <a:lumMod val="50000"/>
                  </a:schemeClr>
                </a:solidFill>
              </a:rPr>
              <a:t>Motivation</a:t>
            </a:r>
          </a:p>
          <a:p>
            <a:r>
              <a:rPr lang="en-US" altLang="zh-CN" dirty="0" smtClean="0">
                <a:solidFill>
                  <a:schemeClr val="bg1">
                    <a:lumMod val="50000"/>
                  </a:schemeClr>
                </a:solidFill>
              </a:rPr>
              <a:t>Proposed Method</a:t>
            </a:r>
          </a:p>
          <a:p>
            <a:r>
              <a:rPr lang="en-US" altLang="zh-CN" dirty="0" smtClean="0"/>
              <a:t>Experiments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Tree>
    <p:extLst>
      <p:ext uri="{BB962C8B-B14F-4D97-AF65-F5344CB8AC3E}">
        <p14:creationId xmlns:p14="http://schemas.microsoft.com/office/powerpoint/2010/main" val="395853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11560" y="1772816"/>
            <a:ext cx="7977459" cy="3240345"/>
          </a:xfrm>
          <a:prstGeom prst="rect">
            <a:avLst/>
          </a:prstGeom>
        </p:spPr>
      </p:pic>
      <p:sp>
        <p:nvSpPr>
          <p:cNvPr id="2" name="标题 1"/>
          <p:cNvSpPr>
            <a:spLocks noGrp="1"/>
          </p:cNvSpPr>
          <p:nvPr>
            <p:ph type="title"/>
          </p:nvPr>
        </p:nvSpPr>
        <p:spPr/>
        <p:txBody>
          <a:bodyPr/>
          <a:lstStyle/>
          <a:p>
            <a:r>
              <a:rPr lang="en-US" altLang="zh-CN" dirty="0" smtClean="0"/>
              <a:t>Experiments</a:t>
            </a:r>
            <a:endParaRPr lang="zh-CN" altLang="en-US" dirty="0"/>
          </a:p>
        </p:txBody>
      </p:sp>
      <p:sp>
        <p:nvSpPr>
          <p:cNvPr id="3" name="内容占位符 2"/>
          <p:cNvSpPr>
            <a:spLocks noGrp="1"/>
          </p:cNvSpPr>
          <p:nvPr>
            <p:ph idx="1"/>
          </p:nvPr>
        </p:nvSpPr>
        <p:spPr/>
        <p:txBody>
          <a:bodyPr/>
          <a:lstStyle/>
          <a:p>
            <a:r>
              <a:rPr lang="en-US" altLang="zh-CN" dirty="0" smtClean="0"/>
              <a:t>3 tasks</a:t>
            </a:r>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dirty="0" smtClean="0"/>
              <a:t>6 predicates: </a:t>
            </a:r>
          </a:p>
          <a:p>
            <a:pPr lvl="1"/>
            <a:r>
              <a:rPr lang="en-US" altLang="zh-CN" sz="2000" dirty="0" smtClean="0">
                <a:latin typeface="Courier New" panose="02070309020205020404" pitchFamily="49" charset="0"/>
                <a:cs typeface="Courier New" panose="02070309020205020404" pitchFamily="49" charset="0"/>
              </a:rPr>
              <a:t>triangle/1, quadrilateral/1, pentagon/1, hexagon/1, </a:t>
            </a:r>
            <a:r>
              <a:rPr lang="en-US" altLang="zh-CN" sz="2000" dirty="0" err="1" smtClean="0">
                <a:latin typeface="Courier New" panose="02070309020205020404" pitchFamily="49" charset="0"/>
                <a:cs typeface="Courier New" panose="02070309020205020404" pitchFamily="49" charset="0"/>
              </a:rPr>
              <a:t>regular_polygon</a:t>
            </a:r>
            <a:r>
              <a:rPr lang="en-US" altLang="zh-CN" sz="2000" dirty="0" smtClean="0">
                <a:latin typeface="Courier New" panose="02070309020205020404" pitchFamily="49" charset="0"/>
                <a:cs typeface="Courier New" panose="02070309020205020404" pitchFamily="49" charset="0"/>
              </a:rPr>
              <a:t>/1, </a:t>
            </a:r>
            <a:r>
              <a:rPr lang="en-US" altLang="zh-CN" sz="2000" dirty="0" err="1" smtClean="0">
                <a:latin typeface="Courier New" panose="02070309020205020404" pitchFamily="49" charset="0"/>
                <a:cs typeface="Courier New" panose="02070309020205020404" pitchFamily="49" charset="0"/>
              </a:rPr>
              <a:t>right_angle_triangle</a:t>
            </a:r>
            <a:r>
              <a:rPr lang="en-US" altLang="zh-CN" sz="2000" dirty="0" smtClean="0">
                <a:latin typeface="Courier New" panose="02070309020205020404" pitchFamily="49" charset="0"/>
                <a:cs typeface="Courier New" panose="02070309020205020404" pitchFamily="49" charset="0"/>
              </a:rPr>
              <a:t>/1. </a:t>
            </a:r>
            <a:endParaRPr lang="zh-CN" altLang="en-US" sz="3200" dirty="0">
              <a:latin typeface="Courier New" panose="02070309020205020404" pitchFamily="49" charset="0"/>
              <a:cs typeface="Courier New" panose="02070309020205020404" pitchFamily="49"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Tree>
    <p:extLst>
      <p:ext uri="{BB962C8B-B14F-4D97-AF65-F5344CB8AC3E}">
        <p14:creationId xmlns:p14="http://schemas.microsoft.com/office/powerpoint/2010/main" val="1879838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Experiments</a:t>
            </a:r>
            <a:endParaRPr lang="zh-CN" altLang="en-US" dirty="0"/>
          </a:p>
        </p:txBody>
      </p:sp>
      <p:sp>
        <p:nvSpPr>
          <p:cNvPr id="3" name="内容占位符 2"/>
          <p:cNvSpPr>
            <a:spLocks noGrp="1"/>
          </p:cNvSpPr>
          <p:nvPr>
            <p:ph idx="1"/>
          </p:nvPr>
        </p:nvSpPr>
        <p:spPr/>
        <p:txBody>
          <a:bodyPr/>
          <a:lstStyle/>
          <a:p>
            <a:r>
              <a:rPr lang="en-US" altLang="zh-CN" dirty="0" smtClean="0"/>
              <a:t>Compared methods</a:t>
            </a:r>
          </a:p>
          <a:p>
            <a:pPr lvl="1"/>
            <a:r>
              <a:rPr lang="en-US" altLang="zh-CN" dirty="0" err="1" smtClean="0"/>
              <a:t>Vlfeat</a:t>
            </a:r>
            <a:r>
              <a:rPr lang="en-US" altLang="zh-CN" dirty="0"/>
              <a:t> </a:t>
            </a:r>
            <a:r>
              <a:rPr lang="en-US" altLang="zh-CN" sz="1800" dirty="0"/>
              <a:t>[</a:t>
            </a:r>
            <a:r>
              <a:rPr lang="en-US" altLang="zh-CN" sz="1800" dirty="0" err="1"/>
              <a:t>Vedaldi</a:t>
            </a:r>
            <a:r>
              <a:rPr lang="en-US" altLang="zh-CN" sz="1800" dirty="0"/>
              <a:t>, A., Fulkerson, B</a:t>
            </a:r>
            <a:r>
              <a:rPr lang="en-US" altLang="zh-CN" sz="1800" dirty="0" smtClean="0"/>
              <a:t>., 2008]</a:t>
            </a:r>
          </a:p>
          <a:p>
            <a:pPr lvl="2"/>
            <a:r>
              <a:rPr lang="en-US" altLang="zh-CN" dirty="0" smtClean="0"/>
              <a:t>PHOW (dense SIFT) feature</a:t>
            </a:r>
          </a:p>
          <a:p>
            <a:pPr lvl="2"/>
            <a:r>
              <a:rPr lang="en-US" altLang="zh-CN" dirty="0" smtClean="0"/>
              <a:t>SVM learner</a:t>
            </a:r>
          </a:p>
          <a:p>
            <a:pPr lvl="1"/>
            <a:r>
              <a:rPr lang="en-US" altLang="zh-CN" dirty="0" err="1" smtClean="0"/>
              <a:t>LogicalVision</a:t>
            </a:r>
            <a:r>
              <a:rPr lang="en-US" altLang="zh-CN" dirty="0" smtClean="0"/>
              <a:t> (Proposed method)</a:t>
            </a:r>
          </a:p>
          <a:p>
            <a:pPr lvl="2"/>
            <a:r>
              <a:rPr lang="en-US" altLang="zh-CN" dirty="0" smtClean="0"/>
              <a:t>Extract polygon 5 times for an image</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Tree>
    <p:extLst>
      <p:ext uri="{BB962C8B-B14F-4D97-AF65-F5344CB8AC3E}">
        <p14:creationId xmlns:p14="http://schemas.microsoft.com/office/powerpoint/2010/main" val="373243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Experiments</a:t>
            </a:r>
            <a:endParaRPr lang="zh-CN" altLang="en-US" dirty="0"/>
          </a:p>
        </p:txBody>
      </p:sp>
      <p:sp>
        <p:nvSpPr>
          <p:cNvPr id="3" name="内容占位符 2"/>
          <p:cNvSpPr>
            <a:spLocks noGrp="1"/>
          </p:cNvSpPr>
          <p:nvPr>
            <p:ph idx="1"/>
          </p:nvPr>
        </p:nvSpPr>
        <p:spPr/>
        <p:txBody>
          <a:bodyPr/>
          <a:lstStyle/>
          <a:p>
            <a:r>
              <a:rPr lang="en-US" altLang="zh-CN" dirty="0" smtClean="0"/>
              <a:t>Results </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pic>
        <p:nvPicPr>
          <p:cNvPr id="6" name="图片 5"/>
          <p:cNvPicPr>
            <a:picLocks noChangeAspect="1"/>
          </p:cNvPicPr>
          <p:nvPr/>
        </p:nvPicPr>
        <p:blipFill>
          <a:blip r:embed="rId4"/>
          <a:stretch>
            <a:fillRect/>
          </a:stretch>
        </p:blipFill>
        <p:spPr>
          <a:xfrm>
            <a:off x="204873" y="2348880"/>
            <a:ext cx="8756813" cy="2643709"/>
          </a:xfrm>
          <a:prstGeom prst="rect">
            <a:avLst/>
          </a:prstGeom>
        </p:spPr>
      </p:pic>
      <p:sp>
        <p:nvSpPr>
          <p:cNvPr id="7" name="矩形 6"/>
          <p:cNvSpPr/>
          <p:nvPr/>
        </p:nvSpPr>
        <p:spPr bwMode="auto">
          <a:xfrm>
            <a:off x="5724128" y="2492896"/>
            <a:ext cx="2952328" cy="2376264"/>
          </a:xfrm>
          <a:prstGeom prst="rect">
            <a:avLst/>
          </a:prstGeom>
          <a:solidFill>
            <a:srgbClr val="FF0000">
              <a:alpha val="5098"/>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338675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Experiments</a:t>
            </a:r>
            <a:endParaRPr lang="zh-CN" altLang="en-US" dirty="0"/>
          </a:p>
        </p:txBody>
      </p:sp>
      <p:sp>
        <p:nvSpPr>
          <p:cNvPr id="3" name="内容占位符 2"/>
          <p:cNvSpPr>
            <a:spLocks noGrp="1"/>
          </p:cNvSpPr>
          <p:nvPr>
            <p:ph idx="1"/>
          </p:nvPr>
        </p:nvSpPr>
        <p:spPr/>
        <p:txBody>
          <a:bodyPr/>
          <a:lstStyle/>
          <a:p>
            <a:r>
              <a:rPr lang="en-US" altLang="zh-CN" dirty="0" smtClean="0"/>
              <a:t>Results </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
        <p:nvSpPr>
          <p:cNvPr id="5" name="文本框 4"/>
          <p:cNvSpPr txBox="1"/>
          <p:nvPr/>
        </p:nvSpPr>
        <p:spPr>
          <a:xfrm>
            <a:off x="827584" y="3693099"/>
            <a:ext cx="727280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dirty="0">
                <a:latin typeface="Times New Roman" panose="02020603050405020304" pitchFamily="18" charset="0"/>
                <a:cs typeface="Times New Roman" panose="02020603050405020304" pitchFamily="18" charset="0"/>
              </a:rPr>
              <a:t>r</a:t>
            </a:r>
            <a:r>
              <a:rPr lang="en-US" altLang="zh-CN" sz="2000" dirty="0" smtClean="0">
                <a:latin typeface="Times New Roman" panose="02020603050405020304" pitchFamily="18" charset="0"/>
                <a:cs typeface="Times New Roman" panose="02020603050405020304" pitchFamily="18" charset="0"/>
              </a:rPr>
              <a:t>egular_poly_1(A,G</a:t>
            </a:r>
            <a:r>
              <a:rPr lang="en-US" altLang="zh-CN" sz="2000" dirty="0">
                <a:latin typeface="Times New Roman" panose="02020603050405020304" pitchFamily="18" charset="0"/>
                <a:cs typeface="Times New Roman" panose="02020603050405020304" pitchFamily="18" charset="0"/>
              </a:rPr>
              <a:t>):-</a:t>
            </a:r>
            <a:r>
              <a:rPr lang="en-US" altLang="zh-CN" sz="2000" dirty="0" err="1" smtClean="0">
                <a:latin typeface="Times New Roman" panose="02020603050405020304" pitchFamily="18" charset="0"/>
                <a:cs typeface="Times New Roman" panose="02020603050405020304" pitchFamily="18" charset="0"/>
              </a:rPr>
              <a:t>angles_list</a:t>
            </a:r>
            <a:r>
              <a:rPr lang="en-US" altLang="zh-CN" sz="2000" dirty="0" smtClean="0">
                <a:latin typeface="Times New Roman" panose="02020603050405020304" pitchFamily="18" charset="0"/>
                <a:cs typeface="Times New Roman" panose="02020603050405020304" pitchFamily="18" charset="0"/>
              </a:rPr>
              <a:t>(A,B</a:t>
            </a:r>
            <a:r>
              <a:rPr lang="en-US" altLang="zh-CN" sz="2000" dirty="0">
                <a:latin typeface="Times New Roman" panose="02020603050405020304" pitchFamily="18" charset="0"/>
                <a:cs typeface="Times New Roman" panose="02020603050405020304" pitchFamily="18" charset="0"/>
              </a:rPr>
              <a:t>),</a:t>
            </a:r>
            <a:r>
              <a:rPr lang="en-US" altLang="zh-CN" sz="2000" dirty="0" err="1" smtClean="0">
                <a:latin typeface="Times New Roman" panose="02020603050405020304" pitchFamily="18" charset="0"/>
                <a:cs typeface="Times New Roman" panose="02020603050405020304" pitchFamily="18" charset="0"/>
              </a:rPr>
              <a:t>std_dev_bounded</a:t>
            </a:r>
            <a:r>
              <a:rPr lang="en-US" altLang="zh-CN" sz="2000" dirty="0" smtClean="0">
                <a:latin typeface="Times New Roman" panose="02020603050405020304" pitchFamily="18" charset="0"/>
                <a:cs typeface="Times New Roman" panose="02020603050405020304" pitchFamily="18" charset="0"/>
              </a:rPr>
              <a:t>(B,G</a:t>
            </a:r>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r</a:t>
            </a:r>
            <a:r>
              <a:rPr lang="en-US" altLang="zh-CN" sz="2000" dirty="0" smtClean="0">
                <a:latin typeface="Times New Roman" panose="02020603050405020304" pitchFamily="18" charset="0"/>
                <a:cs typeface="Times New Roman" panose="02020603050405020304" pitchFamily="18" charset="0"/>
              </a:rPr>
              <a:t>egular_poly_0(A,A2</a:t>
            </a:r>
            <a:r>
              <a:rPr lang="en-US" altLang="zh-CN" sz="2000" dirty="0">
                <a:latin typeface="Times New Roman" panose="02020603050405020304" pitchFamily="18" charset="0"/>
                <a:cs typeface="Times New Roman" panose="02020603050405020304" pitchFamily="18" charset="0"/>
              </a:rPr>
              <a:t>):-polygon(A,B),</a:t>
            </a:r>
            <a:r>
              <a:rPr lang="en-US" altLang="zh-CN" sz="2000" dirty="0" smtClean="0">
                <a:latin typeface="Times New Roman" panose="02020603050405020304" pitchFamily="18" charset="0"/>
                <a:cs typeface="Times New Roman" panose="02020603050405020304" pitchFamily="18" charset="0"/>
              </a:rPr>
              <a:t>regular_poly</a:t>
            </a:r>
            <a:r>
              <a:rPr lang="en-US" altLang="zh-CN" sz="2000" dirty="0">
                <a:latin typeface="Times New Roman" panose="02020603050405020304" pitchFamily="18" charset="0"/>
                <a:cs typeface="Times New Roman" panose="02020603050405020304" pitchFamily="18" charset="0"/>
              </a:rPr>
              <a:t>_</a:t>
            </a:r>
            <a:r>
              <a:rPr lang="en-US" altLang="zh-CN" sz="2000" dirty="0" smtClean="0">
                <a:latin typeface="Times New Roman" panose="02020603050405020304" pitchFamily="18" charset="0"/>
                <a:cs typeface="Times New Roman" panose="02020603050405020304" pitchFamily="18" charset="0"/>
              </a:rPr>
              <a:t>1(B,A2</a:t>
            </a:r>
            <a:r>
              <a:rPr lang="en-US" altLang="zh-CN" sz="2000" dirty="0">
                <a:latin typeface="Times New Roman" panose="02020603050405020304" pitchFamily="18" charset="0"/>
                <a:cs typeface="Times New Roman" panose="02020603050405020304" pitchFamily="18" charset="0"/>
              </a:rPr>
              <a:t>).</a:t>
            </a:r>
          </a:p>
          <a:p>
            <a:r>
              <a:rPr lang="en-US" altLang="zh-CN" sz="2000" dirty="0" err="1">
                <a:latin typeface="Times New Roman" panose="02020603050405020304" pitchFamily="18" charset="0"/>
                <a:cs typeface="Times New Roman" panose="02020603050405020304" pitchFamily="18" charset="0"/>
              </a:rPr>
              <a:t>r</a:t>
            </a:r>
            <a:r>
              <a:rPr lang="en-US" altLang="zh-CN" sz="2000" dirty="0" err="1" smtClean="0">
                <a:latin typeface="Times New Roman" panose="02020603050405020304" pitchFamily="18" charset="0"/>
                <a:cs typeface="Times New Roman" panose="02020603050405020304" pitchFamily="18" charset="0"/>
              </a:rPr>
              <a:t>egular_poly</a:t>
            </a:r>
            <a:r>
              <a:rPr lang="en-US" altLang="zh-CN" sz="2000" dirty="0" smtClean="0">
                <a:latin typeface="Times New Roman" panose="02020603050405020304" pitchFamily="18" charset="0"/>
                <a:cs typeface="Times New Roman" panose="02020603050405020304" pitchFamily="18" charset="0"/>
              </a:rPr>
              <a:t>(A</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regular_poly</a:t>
            </a:r>
            <a:r>
              <a:rPr lang="en-US" altLang="zh-CN" sz="2000" dirty="0">
                <a:latin typeface="Times New Roman" panose="02020603050405020304" pitchFamily="18" charset="0"/>
                <a:cs typeface="Times New Roman" panose="02020603050405020304" pitchFamily="18" charset="0"/>
              </a:rPr>
              <a:t>_</a:t>
            </a:r>
            <a:r>
              <a:rPr lang="en-US" altLang="zh-CN" sz="2000" dirty="0" smtClean="0">
                <a:latin typeface="Times New Roman" panose="02020603050405020304" pitchFamily="18" charset="0"/>
                <a:cs typeface="Times New Roman" panose="02020603050405020304" pitchFamily="18" charset="0"/>
              </a:rPr>
              <a:t>0(A,0.02</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8" name="矩形 7"/>
          <p:cNvSpPr/>
          <p:nvPr/>
        </p:nvSpPr>
        <p:spPr>
          <a:xfrm>
            <a:off x="827584" y="1901780"/>
            <a:ext cx="7272808"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2000" dirty="0">
                <a:latin typeface="Times New Roman" panose="02020603050405020304" pitchFamily="18" charset="0"/>
                <a:cs typeface="Times New Roman" panose="02020603050405020304" pitchFamily="18" charset="0"/>
              </a:rPr>
              <a:t>triangle_1(A,C,H):-connect_edges(A,B,C),list_length(B,H)</a:t>
            </a:r>
          </a:p>
          <a:p>
            <a:r>
              <a:rPr lang="zh-CN" altLang="en-US" sz="2000" dirty="0">
                <a:latin typeface="Times New Roman" panose="02020603050405020304" pitchFamily="18" charset="0"/>
                <a:cs typeface="Times New Roman" panose="02020603050405020304" pitchFamily="18" charset="0"/>
              </a:rPr>
              <a:t>triangle_0(A,A2,B2):-polygon(A,B),triangle_1(B,A2,B2)</a:t>
            </a:r>
          </a:p>
          <a:p>
            <a:r>
              <a:rPr lang="zh-CN" altLang="en-US" sz="2000" dirty="0">
                <a:latin typeface="Times New Roman" panose="02020603050405020304" pitchFamily="18" charset="0"/>
                <a:cs typeface="Times New Roman" panose="02020603050405020304" pitchFamily="18" charset="0"/>
              </a:rPr>
              <a:t>triangle(A):-triangle_0(A,0.04,3)</a:t>
            </a:r>
          </a:p>
          <a:p>
            <a:r>
              <a:rPr lang="zh-CN" altLang="en-US" sz="2000" dirty="0">
                <a:latin typeface="Times New Roman" panose="02020603050405020304" pitchFamily="18" charset="0"/>
                <a:cs typeface="Times New Roman" panose="02020603050405020304" pitchFamily="18" charset="0"/>
              </a:rPr>
              <a:t>triangle_0(A,G):-polygon(A,B),list_length(B,G)</a:t>
            </a:r>
          </a:p>
          <a:p>
            <a:r>
              <a:rPr lang="zh-CN" altLang="en-US" sz="2000" dirty="0">
                <a:latin typeface="Times New Roman" panose="02020603050405020304" pitchFamily="18" charset="0"/>
                <a:cs typeface="Times New Roman" panose="02020603050405020304" pitchFamily="18" charset="0"/>
              </a:rPr>
              <a:t>triangle(A):-triangle_0(A,3)</a:t>
            </a:r>
          </a:p>
        </p:txBody>
      </p:sp>
      <p:sp>
        <p:nvSpPr>
          <p:cNvPr id="9" name="矩形 8"/>
          <p:cNvSpPr/>
          <p:nvPr/>
        </p:nvSpPr>
        <p:spPr>
          <a:xfrm>
            <a:off x="827584" y="4829128"/>
            <a:ext cx="7272808"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zh-CN" altLang="en-US" sz="2000" dirty="0">
                <a:latin typeface="Times New Roman" panose="02020603050405020304" pitchFamily="18" charset="0"/>
                <a:cs typeface="Times New Roman" panose="02020603050405020304" pitchFamily="18" charset="0"/>
              </a:rPr>
              <a:t>right_angle_2(A,G,H):-angles_list(A,B),has_angle(B,G,H)</a:t>
            </a:r>
          </a:p>
          <a:p>
            <a:r>
              <a:rPr lang="zh-CN" altLang="en-US" sz="2000" dirty="0">
                <a:latin typeface="Times New Roman" panose="02020603050405020304" pitchFamily="18" charset="0"/>
                <a:cs typeface="Times New Roman" panose="02020603050405020304" pitchFamily="18" charset="0"/>
              </a:rPr>
              <a:t>right_angle_1(A,A2,B2):-polygon(A,B),right_angle_2(B,A2,B2)</a:t>
            </a:r>
          </a:p>
          <a:p>
            <a:r>
              <a:rPr lang="zh-CN" altLang="en-US" sz="2000" dirty="0">
                <a:latin typeface="Times New Roman" panose="02020603050405020304" pitchFamily="18" charset="0"/>
                <a:cs typeface="Times New Roman" panose="02020603050405020304" pitchFamily="18" charset="0"/>
              </a:rPr>
              <a:t>right_angle_0(A,A2,B2):-right_angle_1(A,A2,B2),triangle(A)</a:t>
            </a:r>
          </a:p>
          <a:p>
            <a:r>
              <a:rPr lang="zh-CN" altLang="en-US" sz="2000" dirty="0">
                <a:latin typeface="Times New Roman" panose="02020603050405020304" pitchFamily="18" charset="0"/>
                <a:cs typeface="Times New Roman" panose="02020603050405020304" pitchFamily="18" charset="0"/>
              </a:rPr>
              <a:t>right_angle(A):-right_angle_0(A,0.5,0.015)</a:t>
            </a:r>
          </a:p>
        </p:txBody>
      </p:sp>
    </p:spTree>
    <p:extLst>
      <p:ext uri="{BB962C8B-B14F-4D97-AF65-F5344CB8AC3E}">
        <p14:creationId xmlns:p14="http://schemas.microsoft.com/office/powerpoint/2010/main" val="176173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28800"/>
            <a:ext cx="9144000" cy="990600"/>
          </a:xfrm>
        </p:spPr>
        <p:txBody>
          <a:bodyPr/>
          <a:lstStyle/>
          <a:p>
            <a:pPr algn="ctr">
              <a:defRPr/>
            </a:pPr>
            <a:r>
              <a:rPr lang="en-US" altLang="zh-CN" dirty="0" smtClean="0"/>
              <a:t>Q&amp;A</a:t>
            </a:r>
            <a:endParaRPr lang="en-US" sz="28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697" y="260648"/>
            <a:ext cx="2199517" cy="57606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76229" cy="1914252"/>
          </a:xfrm>
          <a:prstGeom prst="rect">
            <a:avLst/>
          </a:prstGeom>
        </p:spPr>
      </p:pic>
      <p:sp>
        <p:nvSpPr>
          <p:cNvPr id="4" name="副标题 3"/>
          <p:cNvSpPr>
            <a:spLocks noGrp="1"/>
          </p:cNvSpPr>
          <p:nvPr>
            <p:ph type="subTitle" idx="1"/>
          </p:nvPr>
        </p:nvSpPr>
        <p:spPr/>
        <p:txBody>
          <a:bodyPr/>
          <a:lstStyle/>
          <a:p>
            <a:pPr algn="ctr"/>
            <a:r>
              <a:rPr lang="en-US" altLang="zh-CN" dirty="0" smtClean="0"/>
              <a:t>Thanks!</a:t>
            </a:r>
            <a:endParaRPr lang="zh-CN" altLang="en-US" dirty="0"/>
          </a:p>
        </p:txBody>
      </p:sp>
    </p:spTree>
    <p:extLst>
      <p:ext uri="{BB962C8B-B14F-4D97-AF65-F5344CB8AC3E}">
        <p14:creationId xmlns:p14="http://schemas.microsoft.com/office/powerpoint/2010/main" val="7852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Motivation</a:t>
            </a:r>
          </a:p>
          <a:p>
            <a:r>
              <a:rPr lang="en-US" altLang="zh-CN" dirty="0"/>
              <a:t>Proposed Method</a:t>
            </a:r>
          </a:p>
          <a:p>
            <a:r>
              <a:rPr lang="en-US" altLang="zh-CN" dirty="0" smtClean="0"/>
              <a:t>Experiments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Tree>
    <p:extLst>
      <p:ext uri="{BB962C8B-B14F-4D97-AF65-F5344CB8AC3E}">
        <p14:creationId xmlns:p14="http://schemas.microsoft.com/office/powerpoint/2010/main" val="381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
        <p:nvSpPr>
          <p:cNvPr id="5" name="内容占位符 4"/>
          <p:cNvSpPr>
            <a:spLocks noGrp="1"/>
          </p:cNvSpPr>
          <p:nvPr>
            <p:ph idx="1"/>
          </p:nvPr>
        </p:nvSpPr>
        <p:spPr/>
        <p:txBody>
          <a:bodyPr/>
          <a:lstStyle/>
          <a:p>
            <a:r>
              <a:rPr lang="en-US" altLang="zh-CN" dirty="0" smtClean="0"/>
              <a:t>Great success of statistical learning in computer vision</a:t>
            </a:r>
            <a:endParaRPr lang="zh-CN" altLang="en-US" dirty="0"/>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71" y="2154382"/>
            <a:ext cx="8266667" cy="24380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696304"/>
            <a:ext cx="2555845" cy="147887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0371" y="1945644"/>
            <a:ext cx="2796789" cy="1749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bwMode="auto">
          <a:xfrm>
            <a:off x="6299647" y="3940171"/>
            <a:ext cx="216569" cy="187394"/>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4" name="直接箭头连接符 13"/>
          <p:cNvCxnSpPr>
            <a:stCxn id="12" idx="1"/>
            <a:endCxn id="10" idx="0"/>
          </p:cNvCxnSpPr>
          <p:nvPr/>
        </p:nvCxnSpPr>
        <p:spPr bwMode="auto">
          <a:xfrm flipH="1">
            <a:off x="4481771" y="4033868"/>
            <a:ext cx="1817876" cy="662436"/>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0694" y="3938633"/>
            <a:ext cx="2636144" cy="2279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273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Critics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pic>
        <p:nvPicPr>
          <p:cNvPr id="7" name="内容占位符 6"/>
          <p:cNvPicPr>
            <a:picLocks noGrp="1" noChangeAspect="1"/>
          </p:cNvPicPr>
          <p:nvPr>
            <p:ph idx="1"/>
          </p:nvPr>
        </p:nvPicPr>
        <p:blipFill>
          <a:blip r:embed="rId4"/>
          <a:stretch>
            <a:fillRect/>
          </a:stretch>
        </p:blipFill>
        <p:spPr>
          <a:xfrm>
            <a:off x="5009642" y="1453210"/>
            <a:ext cx="3878145" cy="4568078"/>
          </a:xfrm>
          <a:prstGeom prst="rect">
            <a:avLst/>
          </a:prstGeom>
        </p:spPr>
      </p:pic>
      <p:sp>
        <p:nvSpPr>
          <p:cNvPr id="8" name="文本框 7"/>
          <p:cNvSpPr txBox="1"/>
          <p:nvPr/>
        </p:nvSpPr>
        <p:spPr>
          <a:xfrm>
            <a:off x="250825" y="1412776"/>
            <a:ext cx="4249167" cy="1384995"/>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smtClean="0">
                <a:latin typeface="+mj-lt"/>
              </a:rPr>
              <a:t>High-confidence on </a:t>
            </a:r>
            <a:r>
              <a:rPr lang="en-US" altLang="zh-CN" sz="2800" dirty="0">
                <a:latin typeface="+mj-lt"/>
              </a:rPr>
              <a:t>unrecognizable pictures </a:t>
            </a:r>
            <a:r>
              <a:rPr lang="en-US" altLang="zh-CN" sz="2000" dirty="0">
                <a:latin typeface="+mj-lt"/>
              </a:rPr>
              <a:t>[</a:t>
            </a:r>
            <a:r>
              <a:rPr lang="en-US" altLang="zh-CN" sz="2000" dirty="0" err="1">
                <a:latin typeface="+mj-lt"/>
              </a:rPr>
              <a:t>Ahn</a:t>
            </a:r>
            <a:r>
              <a:rPr lang="en-US" altLang="zh-CN" sz="2000" dirty="0">
                <a:latin typeface="+mj-lt"/>
              </a:rPr>
              <a:t>, N</a:t>
            </a:r>
            <a:r>
              <a:rPr lang="en-US" altLang="zh-CN" sz="2000" dirty="0" smtClean="0">
                <a:latin typeface="+mj-lt"/>
              </a:rPr>
              <a:t>., et.al., 2015]</a:t>
            </a:r>
            <a:endParaRPr lang="en-US" altLang="zh-CN" sz="2800" dirty="0" smtClean="0">
              <a:latin typeface="+mj-lt"/>
            </a:endParaRPr>
          </a:p>
        </p:txBody>
      </p:sp>
      <p:grpSp>
        <p:nvGrpSpPr>
          <p:cNvPr id="24" name="组合 23"/>
          <p:cNvGrpSpPr/>
          <p:nvPr/>
        </p:nvGrpSpPr>
        <p:grpSpPr>
          <a:xfrm>
            <a:off x="538857" y="3212976"/>
            <a:ext cx="4105151" cy="2592288"/>
            <a:chOff x="250825" y="3068960"/>
            <a:chExt cx="4105151" cy="2592288"/>
          </a:xfrm>
        </p:grpSpPr>
        <p:grpSp>
          <p:nvGrpSpPr>
            <p:cNvPr id="23" name="组合 22"/>
            <p:cNvGrpSpPr/>
            <p:nvPr/>
          </p:nvGrpSpPr>
          <p:grpSpPr>
            <a:xfrm>
              <a:off x="1456058" y="3407174"/>
              <a:ext cx="2038083" cy="1837960"/>
              <a:chOff x="1456058" y="3407174"/>
              <a:chExt cx="2038083" cy="1837960"/>
            </a:xfrm>
          </p:grpSpPr>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6058" y="3910915"/>
                <a:ext cx="655631" cy="491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8961" y="3833996"/>
                <a:ext cx="573832" cy="322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0750" y="3407174"/>
                <a:ext cx="475089" cy="356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0585" y="4755412"/>
                <a:ext cx="489722" cy="489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9445" y="3930080"/>
                <a:ext cx="614696" cy="490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5392" y="4420516"/>
                <a:ext cx="400894" cy="400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1" name="组合 20"/>
            <p:cNvGrpSpPr/>
            <p:nvPr/>
          </p:nvGrpSpPr>
          <p:grpSpPr>
            <a:xfrm>
              <a:off x="250825" y="3068960"/>
              <a:ext cx="4105151" cy="2592288"/>
              <a:chOff x="250825" y="3068960"/>
              <a:chExt cx="4105151" cy="2592288"/>
            </a:xfrm>
          </p:grpSpPr>
          <p:cxnSp>
            <p:nvCxnSpPr>
              <p:cNvPr id="18" name="直接箭头连接符 17"/>
              <p:cNvCxnSpPr/>
              <p:nvPr/>
            </p:nvCxnSpPr>
            <p:spPr bwMode="auto">
              <a:xfrm flipV="1">
                <a:off x="250825" y="3068960"/>
                <a:ext cx="0" cy="25922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0" name="直接箭头连接符 19"/>
              <p:cNvCxnSpPr/>
              <p:nvPr/>
            </p:nvCxnSpPr>
            <p:spPr bwMode="auto">
              <a:xfrm>
                <a:off x="250825" y="5661248"/>
                <a:ext cx="4105151"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grpSp>
        <p:nvGrpSpPr>
          <p:cNvPr id="44" name="组合 43"/>
          <p:cNvGrpSpPr/>
          <p:nvPr/>
        </p:nvGrpSpPr>
        <p:grpSpPr>
          <a:xfrm>
            <a:off x="685282" y="2889733"/>
            <a:ext cx="4022627" cy="2937839"/>
            <a:chOff x="685282" y="2889733"/>
            <a:chExt cx="4022627" cy="2937839"/>
          </a:xfrm>
        </p:grpSpPr>
        <p:pic>
          <p:nvPicPr>
            <p:cNvPr id="27" name="图片 26"/>
            <p:cNvPicPr>
              <a:picLocks noChangeAspect="1"/>
            </p:cNvPicPr>
            <p:nvPr/>
          </p:nvPicPr>
          <p:blipFill>
            <a:blip r:embed="rId11"/>
            <a:stretch>
              <a:fillRect/>
            </a:stretch>
          </p:blipFill>
          <p:spPr>
            <a:xfrm>
              <a:off x="685282" y="2889733"/>
              <a:ext cx="576722" cy="579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图片 27"/>
            <p:cNvPicPr>
              <a:picLocks noChangeAspect="1"/>
            </p:cNvPicPr>
            <p:nvPr/>
          </p:nvPicPr>
          <p:blipFill>
            <a:blip r:embed="rId12"/>
            <a:stretch>
              <a:fillRect/>
            </a:stretch>
          </p:blipFill>
          <p:spPr>
            <a:xfrm>
              <a:off x="4269487" y="5389150"/>
              <a:ext cx="438422" cy="438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43" name="组合 42"/>
          <p:cNvGrpSpPr/>
          <p:nvPr/>
        </p:nvGrpSpPr>
        <p:grpSpPr>
          <a:xfrm>
            <a:off x="1149302" y="2864504"/>
            <a:ext cx="4578087" cy="2627637"/>
            <a:chOff x="1149302" y="2864504"/>
            <a:chExt cx="4578087" cy="2627637"/>
          </a:xfrm>
        </p:grpSpPr>
        <p:cxnSp>
          <p:nvCxnSpPr>
            <p:cNvPr id="30" name="直接连接符 29"/>
            <p:cNvCxnSpPr/>
            <p:nvPr/>
          </p:nvCxnSpPr>
          <p:spPr bwMode="auto">
            <a:xfrm flipH="1">
              <a:off x="1149302" y="3526099"/>
              <a:ext cx="2884261" cy="1966042"/>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31" name="文本框 30"/>
            <p:cNvSpPr txBox="1"/>
            <p:nvPr/>
          </p:nvSpPr>
          <p:spPr>
            <a:xfrm>
              <a:off x="2195673" y="2864504"/>
              <a:ext cx="3531716"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dirty="0" smtClean="0"/>
                <a:t>classification hyperplane</a:t>
              </a:r>
            </a:p>
          </p:txBody>
        </p:sp>
      </p:grpSp>
      <p:grpSp>
        <p:nvGrpSpPr>
          <p:cNvPr id="46" name="组合 45"/>
          <p:cNvGrpSpPr/>
          <p:nvPr/>
        </p:nvGrpSpPr>
        <p:grpSpPr>
          <a:xfrm>
            <a:off x="899490" y="3278947"/>
            <a:ext cx="3261875" cy="3033956"/>
            <a:chOff x="899490" y="3278947"/>
            <a:chExt cx="3261875" cy="3033956"/>
          </a:xfrm>
        </p:grpSpPr>
        <p:cxnSp>
          <p:nvCxnSpPr>
            <p:cNvPr id="33" name="直接连接符 32"/>
            <p:cNvCxnSpPr/>
            <p:nvPr/>
          </p:nvCxnSpPr>
          <p:spPr bwMode="auto">
            <a:xfrm>
              <a:off x="1240144" y="3278947"/>
              <a:ext cx="602024" cy="719146"/>
            </a:xfrm>
            <a:prstGeom prst="line">
              <a:avLst/>
            </a:prstGeom>
            <a:solidFill>
              <a:schemeClr val="accent1"/>
            </a:solidFill>
            <a:ln w="38100" cap="flat" cmpd="sng" algn="ctr">
              <a:solidFill>
                <a:srgbClr val="00B050"/>
              </a:solidFill>
              <a:prstDash val="solid"/>
              <a:round/>
              <a:headEnd type="arrow" w="med" len="med"/>
              <a:tailEnd type="arrow" w="med" len="med"/>
            </a:ln>
            <a:effectLst/>
          </p:spPr>
        </p:cxnSp>
        <p:cxnSp>
          <p:nvCxnSpPr>
            <p:cNvPr id="42" name="直接连接符 41"/>
            <p:cNvCxnSpPr/>
            <p:nvPr/>
          </p:nvCxnSpPr>
          <p:spPr bwMode="auto">
            <a:xfrm>
              <a:off x="3559341" y="4784716"/>
              <a:ext cx="602024" cy="719146"/>
            </a:xfrm>
            <a:prstGeom prst="line">
              <a:avLst/>
            </a:prstGeom>
            <a:solidFill>
              <a:schemeClr val="accent1"/>
            </a:solidFill>
            <a:ln w="38100" cap="flat" cmpd="sng" algn="ctr">
              <a:solidFill>
                <a:srgbClr val="00B050"/>
              </a:solidFill>
              <a:prstDash val="solid"/>
              <a:round/>
              <a:headEnd type="arrow" w="med" len="med"/>
              <a:tailEnd type="arrow" w="med" len="med"/>
            </a:ln>
            <a:effectLst/>
          </p:spPr>
        </p:cxnSp>
        <p:sp>
          <p:nvSpPr>
            <p:cNvPr id="45" name="文本框 44"/>
            <p:cNvSpPr txBox="1"/>
            <p:nvPr/>
          </p:nvSpPr>
          <p:spPr>
            <a:xfrm>
              <a:off x="899490" y="5481906"/>
              <a:ext cx="3127976"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zh-CN" dirty="0" smtClean="0"/>
                <a:t>Far from real pictures (high confidence)</a:t>
              </a:r>
              <a:endParaRPr lang="zh-CN" altLang="en-US" dirty="0"/>
            </a:p>
          </p:txBody>
        </p:sp>
      </p:grpSp>
    </p:spTree>
    <p:extLst>
      <p:ext uri="{BB962C8B-B14F-4D97-AF65-F5344CB8AC3E}">
        <p14:creationId xmlns:p14="http://schemas.microsoft.com/office/powerpoint/2010/main" val="4841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Critics (</a:t>
            </a:r>
            <a:r>
              <a:rPr lang="en-US" altLang="zh-CN" dirty="0" err="1" smtClean="0"/>
              <a:t>cont</a:t>
            </a:r>
            <a:r>
              <a:rPr lang="en-US" altLang="zh-CN" dirty="0" smtClean="0"/>
              <a:t>’ d)</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
        <p:nvSpPr>
          <p:cNvPr id="8" name="文本框 7"/>
          <p:cNvSpPr txBox="1"/>
          <p:nvPr/>
        </p:nvSpPr>
        <p:spPr>
          <a:xfrm>
            <a:off x="250825" y="1412776"/>
            <a:ext cx="4249167" cy="1261884"/>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smtClean="0">
                <a:latin typeface="+mj-lt"/>
              </a:rPr>
              <a:t>Sensitive to small perturbations </a:t>
            </a:r>
            <a:r>
              <a:rPr lang="en-US" altLang="zh-CN" sz="2000" dirty="0" smtClean="0">
                <a:latin typeface="+mj-lt"/>
              </a:rPr>
              <a:t>[</a:t>
            </a:r>
            <a:r>
              <a:rPr lang="en-US" altLang="zh-CN" sz="2000" dirty="0" err="1" smtClean="0">
                <a:latin typeface="+mj-lt"/>
              </a:rPr>
              <a:t>Szegedy</a:t>
            </a:r>
            <a:r>
              <a:rPr lang="en-US" altLang="zh-CN" sz="2000" dirty="0">
                <a:latin typeface="+mj-lt"/>
              </a:rPr>
              <a:t>, C</a:t>
            </a:r>
            <a:r>
              <a:rPr lang="en-US" altLang="zh-CN" sz="2000" dirty="0" smtClean="0">
                <a:latin typeface="+mj-lt"/>
              </a:rPr>
              <a:t>., et.al., 2013]</a:t>
            </a:r>
            <a:endParaRPr lang="en-US" altLang="zh-CN" sz="2800" dirty="0" smtClean="0">
              <a:latin typeface="+mj-lt"/>
            </a:endParaRPr>
          </a:p>
        </p:txBody>
      </p:sp>
      <p:pic>
        <p:nvPicPr>
          <p:cNvPr id="3" name="图片 2"/>
          <p:cNvPicPr>
            <a:picLocks noChangeAspect="1"/>
          </p:cNvPicPr>
          <p:nvPr/>
        </p:nvPicPr>
        <p:blipFill>
          <a:blip r:embed="rId4"/>
          <a:stretch>
            <a:fillRect/>
          </a:stretch>
        </p:blipFill>
        <p:spPr>
          <a:xfrm>
            <a:off x="4936604" y="1434108"/>
            <a:ext cx="4000500" cy="4267200"/>
          </a:xfrm>
          <a:prstGeom prst="rect">
            <a:avLst/>
          </a:prstGeom>
        </p:spPr>
      </p:pic>
      <p:pic>
        <p:nvPicPr>
          <p:cNvPr id="5" name="图片 4"/>
          <p:cNvPicPr>
            <a:picLocks noChangeAspect="1"/>
          </p:cNvPicPr>
          <p:nvPr/>
        </p:nvPicPr>
        <p:blipFill>
          <a:blip r:embed="rId5"/>
          <a:stretch>
            <a:fillRect/>
          </a:stretch>
        </p:blipFill>
        <p:spPr>
          <a:xfrm>
            <a:off x="937133" y="2924944"/>
            <a:ext cx="2876550" cy="3105150"/>
          </a:xfrm>
          <a:prstGeom prst="rect">
            <a:avLst/>
          </a:prstGeom>
        </p:spPr>
      </p:pic>
    </p:spTree>
    <p:extLst>
      <p:ext uri="{BB962C8B-B14F-4D97-AF65-F5344CB8AC3E}">
        <p14:creationId xmlns:p14="http://schemas.microsoft.com/office/powerpoint/2010/main" val="780035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
        <p:nvSpPr>
          <p:cNvPr id="7" name="内容占位符 2"/>
          <p:cNvSpPr>
            <a:spLocks noGrp="1"/>
          </p:cNvSpPr>
          <p:nvPr>
            <p:ph idx="1"/>
          </p:nvPr>
        </p:nvSpPr>
        <p:spPr>
          <a:xfrm>
            <a:off x="250825" y="1295400"/>
            <a:ext cx="8736013" cy="5040313"/>
          </a:xfrm>
        </p:spPr>
        <p:txBody>
          <a:bodyPr/>
          <a:lstStyle/>
          <a:p>
            <a:r>
              <a:rPr lang="en-US" altLang="zh-CN" sz="3200" dirty="0" smtClean="0"/>
              <a:t>Can we learn visual concepts symbolically and constructively?</a:t>
            </a:r>
            <a:endParaRPr lang="zh-CN" altLang="en-US" sz="3200" dirty="0"/>
          </a:p>
        </p:txBody>
      </p:sp>
      <p:pic>
        <p:nvPicPr>
          <p:cNvPr id="6" name="图片 5"/>
          <p:cNvPicPr>
            <a:picLocks noChangeAspect="1"/>
          </p:cNvPicPr>
          <p:nvPr/>
        </p:nvPicPr>
        <p:blipFill>
          <a:blip r:embed="rId4"/>
          <a:stretch>
            <a:fillRect/>
          </a:stretch>
        </p:blipFill>
        <p:spPr>
          <a:xfrm>
            <a:off x="1464122" y="2454672"/>
            <a:ext cx="1847850" cy="16002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323824"/>
            <a:ext cx="2763214" cy="2072410"/>
          </a:xfrm>
          <a:prstGeom prst="rect">
            <a:avLst/>
          </a:prstGeom>
        </p:spPr>
      </p:pic>
      <p:sp>
        <p:nvSpPr>
          <p:cNvPr id="10" name="文本框 9"/>
          <p:cNvSpPr txBox="1"/>
          <p:nvPr/>
        </p:nvSpPr>
        <p:spPr>
          <a:xfrm>
            <a:off x="1492797" y="4450083"/>
            <a:ext cx="6369051" cy="1938992"/>
          </a:xfrm>
          <a:prstGeom prst="rect">
            <a:avLst/>
          </a:prstGeom>
          <a:noFill/>
        </p:spPr>
        <p:txBody>
          <a:bodyPr wrap="none" rtlCol="0">
            <a:spAutoFit/>
          </a:bodyPr>
          <a:lstStyle/>
          <a:p>
            <a:pPr marL="342900" indent="-342900">
              <a:buFont typeface="Arial" panose="020B0604020202020204" pitchFamily="34" charset="0"/>
              <a:buChar char="•"/>
            </a:pPr>
            <a:r>
              <a:rPr lang="en-US" altLang="zh-CN" dirty="0" smtClean="0">
                <a:latin typeface="+mj-lt"/>
              </a:rPr>
              <a:t>Totally different pixels (low-level features)</a:t>
            </a:r>
          </a:p>
          <a:p>
            <a:pPr marL="342900" indent="-342900">
              <a:buFont typeface="Arial" panose="020B0604020202020204" pitchFamily="34" charset="0"/>
              <a:buChar char="•"/>
            </a:pPr>
            <a:r>
              <a:rPr lang="en-US" altLang="zh-CN" dirty="0" smtClean="0">
                <a:latin typeface="+mj-lt"/>
              </a:rPr>
              <a:t>Same semantics</a:t>
            </a:r>
          </a:p>
          <a:p>
            <a:pPr marL="800100" lvl="1" indent="-342900">
              <a:buFont typeface="Arial" panose="020B0604020202020204" pitchFamily="34" charset="0"/>
              <a:buChar char="•"/>
            </a:pPr>
            <a:r>
              <a:rPr lang="en-US" altLang="zh-CN" dirty="0" smtClean="0">
                <a:latin typeface="+mj-lt"/>
              </a:rPr>
              <a:t>Same </a:t>
            </a:r>
            <a:r>
              <a:rPr lang="en-US" altLang="zh-CN" dirty="0">
                <a:latin typeface="+mj-lt"/>
              </a:rPr>
              <a:t>components </a:t>
            </a:r>
            <a:r>
              <a:rPr lang="en-US" altLang="zh-CN" dirty="0" smtClean="0">
                <a:latin typeface="+mj-lt"/>
              </a:rPr>
              <a:t>(symbols)</a:t>
            </a:r>
            <a:endParaRPr lang="en-US" altLang="zh-CN" dirty="0">
              <a:latin typeface="+mj-lt"/>
            </a:endParaRPr>
          </a:p>
          <a:p>
            <a:pPr marL="800100" lvl="1" indent="-342900">
              <a:buFont typeface="Arial" panose="020B0604020202020204" pitchFamily="34" charset="0"/>
              <a:buChar char="•"/>
            </a:pPr>
            <a:r>
              <a:rPr lang="en-US" altLang="zh-CN" dirty="0">
                <a:latin typeface="+mj-lt"/>
              </a:rPr>
              <a:t>Same structure </a:t>
            </a:r>
            <a:r>
              <a:rPr lang="en-US" altLang="zh-CN" dirty="0" smtClean="0">
                <a:latin typeface="+mj-lt"/>
              </a:rPr>
              <a:t>(symbols)</a:t>
            </a:r>
            <a:endParaRPr lang="en-US" altLang="zh-CN" dirty="0">
              <a:latin typeface="+mj-lt"/>
            </a:endParaRPr>
          </a:p>
          <a:p>
            <a:pPr marL="800100" lvl="1" indent="-342900">
              <a:buFont typeface="Arial" panose="020B0604020202020204" pitchFamily="34" charset="0"/>
              <a:buChar char="•"/>
            </a:pPr>
            <a:r>
              <a:rPr lang="en-US" altLang="zh-CN" dirty="0" smtClean="0">
                <a:latin typeface="+mj-lt"/>
              </a:rPr>
              <a:t>…</a:t>
            </a:r>
            <a:endParaRPr lang="zh-CN" altLang="en-US" dirty="0">
              <a:latin typeface="+mj-lt"/>
            </a:endParaRPr>
          </a:p>
        </p:txBody>
      </p:sp>
      <p:sp>
        <p:nvSpPr>
          <p:cNvPr id="3" name="圆角矩形 2"/>
          <p:cNvSpPr/>
          <p:nvPr/>
        </p:nvSpPr>
        <p:spPr bwMode="auto">
          <a:xfrm>
            <a:off x="1067676" y="4450083"/>
            <a:ext cx="7219292" cy="187270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tabLst/>
            </a:pPr>
            <a:r>
              <a:rPr lang="en-US" altLang="zh-CN"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Our idea:</a:t>
            </a:r>
          </a:p>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US" altLang="zh-CN"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Extract mid-level features (symbols).</a:t>
            </a:r>
          </a:p>
          <a:p>
            <a:pPr marL="457200" marR="0" indent="-457200" algn="l" defTabSz="914400" rtl="0" eaLnBrk="1" fontAlgn="base" latinLnBrk="0" hangingPunct="1">
              <a:lnSpc>
                <a:spcPct val="100000"/>
              </a:lnSpc>
              <a:spcBef>
                <a:spcPts val="600"/>
              </a:spcBef>
              <a:spcAft>
                <a:spcPct val="0"/>
              </a:spcAft>
              <a:buClrTx/>
              <a:buSzTx/>
              <a:buFont typeface="+mj-lt"/>
              <a:buAutoNum type="arabicPeriod"/>
              <a:tabLst/>
            </a:pPr>
            <a:r>
              <a:rPr kumimoji="0" lang="en-US" altLang="zh-CN"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Learn target concept</a:t>
            </a:r>
            <a:r>
              <a:rPr kumimoji="0" lang="en-US" altLang="zh-CN" b="0" i="0" u="none" strike="noStrike" cap="none" normalizeH="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 with the symbols through ILP.</a:t>
            </a:r>
            <a:endParaRPr kumimoji="0" lang="zh-CN" altLang="en-US" b="0" i="0" u="none" strike="noStrike" cap="none" normalizeH="0" baseline="0" dirty="0" smtClean="0">
              <a:ln>
                <a:noFill/>
              </a:ln>
              <a:solidFill>
                <a:schemeClr val="bg1"/>
              </a:solidFill>
              <a:effectLst/>
              <a:latin typeface="Verdana" panose="020B0604030504040204" pitchFamily="34" charset="0"/>
              <a:ea typeface="宋体" pitchFamily="2" charset="-122"/>
              <a:cs typeface="Verdana" panose="020B0604030504040204" pitchFamily="34" charset="0"/>
            </a:endParaRPr>
          </a:p>
        </p:txBody>
      </p:sp>
    </p:spTree>
    <p:extLst>
      <p:ext uri="{BB962C8B-B14F-4D97-AF65-F5344CB8AC3E}">
        <p14:creationId xmlns:p14="http://schemas.microsoft.com/office/powerpoint/2010/main" val="89001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solidFill>
                  <a:schemeClr val="bg1">
                    <a:lumMod val="50000"/>
                  </a:schemeClr>
                </a:solidFill>
              </a:rPr>
              <a:t>Motivation</a:t>
            </a:r>
          </a:p>
          <a:p>
            <a:r>
              <a:rPr lang="en-US" altLang="zh-CN" dirty="0" smtClean="0"/>
              <a:t>Proposed Method</a:t>
            </a:r>
          </a:p>
          <a:p>
            <a:r>
              <a:rPr lang="en-US" altLang="zh-CN" dirty="0" smtClean="0">
                <a:solidFill>
                  <a:schemeClr val="bg1">
                    <a:lumMod val="50000"/>
                  </a:schemeClr>
                </a:solidFill>
              </a:rPr>
              <a:t>Experiments</a:t>
            </a:r>
            <a:endParaRPr lang="zh-CN" altLang="en-US" dirty="0">
              <a:solidFill>
                <a:schemeClr val="bg1">
                  <a:lumMod val="50000"/>
                </a:schemeClr>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33338"/>
            <a:ext cx="2199517" cy="576064"/>
          </a:xfrm>
          <a:prstGeom prst="rect">
            <a:avLst/>
          </a:prstGeom>
        </p:spPr>
      </p:pic>
    </p:spTree>
    <p:extLst>
      <p:ext uri="{BB962C8B-B14F-4D97-AF65-F5344CB8AC3E}">
        <p14:creationId xmlns:p14="http://schemas.microsoft.com/office/powerpoint/2010/main" val="326046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Proposed Method</a:t>
            </a:r>
            <a:endParaRPr lang="zh-CN" altLang="en-US" dirty="0"/>
          </a:p>
        </p:txBody>
      </p:sp>
      <p:sp>
        <p:nvSpPr>
          <p:cNvPr id="3" name="内容占位符 2"/>
          <p:cNvSpPr>
            <a:spLocks noGrp="1"/>
          </p:cNvSpPr>
          <p:nvPr>
            <p:ph idx="1"/>
          </p:nvPr>
        </p:nvSpPr>
        <p:spPr/>
        <p:txBody>
          <a:bodyPr/>
          <a:lstStyle/>
          <a:p>
            <a:r>
              <a:rPr lang="en-US" altLang="zh-CN" dirty="0" smtClean="0"/>
              <a:t>Symbol extraction</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297" y="1295400"/>
            <a:ext cx="2199517" cy="576064"/>
          </a:xfrm>
          <a:prstGeom prst="rect">
            <a:avLst/>
          </a:prstGeom>
        </p:spPr>
      </p:pic>
      <p:pic>
        <p:nvPicPr>
          <p:cNvPr id="5" name="图片 4"/>
          <p:cNvPicPr>
            <a:picLocks noChangeAspect="1"/>
          </p:cNvPicPr>
          <p:nvPr/>
        </p:nvPicPr>
        <p:blipFill>
          <a:blip r:embed="rId4"/>
          <a:stretch>
            <a:fillRect/>
          </a:stretch>
        </p:blipFill>
        <p:spPr>
          <a:xfrm>
            <a:off x="494892" y="2022382"/>
            <a:ext cx="8247877" cy="3586347"/>
          </a:xfrm>
          <a:prstGeom prst="rect">
            <a:avLst/>
          </a:prstGeom>
        </p:spPr>
      </p:pic>
    </p:spTree>
    <p:extLst>
      <p:ext uri="{BB962C8B-B14F-4D97-AF65-F5344CB8AC3E}">
        <p14:creationId xmlns:p14="http://schemas.microsoft.com/office/powerpoint/2010/main" val="27508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5057715" y="2185268"/>
            <a:ext cx="3929123" cy="3617822"/>
          </a:xfrm>
          <a:prstGeom prst="rect">
            <a:avLst/>
          </a:prstGeom>
        </p:spPr>
      </p:pic>
      <p:sp>
        <p:nvSpPr>
          <p:cNvPr id="2" name="标题 1"/>
          <p:cNvSpPr>
            <a:spLocks noGrp="1"/>
          </p:cNvSpPr>
          <p:nvPr>
            <p:ph type="title"/>
          </p:nvPr>
        </p:nvSpPr>
        <p:spPr/>
        <p:txBody>
          <a:bodyPr/>
          <a:lstStyle/>
          <a:p>
            <a:r>
              <a:rPr lang="en-US" altLang="zh-CN" dirty="0"/>
              <a:t>Proposed Method</a:t>
            </a:r>
            <a:endParaRPr lang="zh-CN" altLang="en-US" dirty="0"/>
          </a:p>
        </p:txBody>
      </p:sp>
      <p:sp>
        <p:nvSpPr>
          <p:cNvPr id="3" name="内容占位符 2"/>
          <p:cNvSpPr>
            <a:spLocks noGrp="1"/>
          </p:cNvSpPr>
          <p:nvPr>
            <p:ph idx="1"/>
          </p:nvPr>
        </p:nvSpPr>
        <p:spPr/>
        <p:txBody>
          <a:bodyPr/>
          <a:lstStyle/>
          <a:p>
            <a:r>
              <a:rPr lang="en-US" altLang="zh-CN" dirty="0" smtClean="0"/>
              <a:t>Polygon extraction</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297" y="1295400"/>
            <a:ext cx="2199517" cy="576064"/>
          </a:xfrm>
          <a:prstGeom prst="rect">
            <a:avLst/>
          </a:prstGeom>
        </p:spPr>
      </p:pic>
      <p:sp>
        <p:nvSpPr>
          <p:cNvPr id="6" name="矩形 5"/>
          <p:cNvSpPr/>
          <p:nvPr/>
        </p:nvSpPr>
        <p:spPr>
          <a:xfrm>
            <a:off x="611560" y="1772816"/>
            <a:ext cx="4572000" cy="4524315"/>
          </a:xfrm>
          <a:prstGeom prst="rect">
            <a:avLst/>
          </a:prstGeom>
        </p:spPr>
        <p:txBody>
          <a:bodyPr>
            <a:spAutoFit/>
          </a:bodyPr>
          <a:lstStyle/>
          <a:p>
            <a:r>
              <a:rPr lang="en-US" altLang="zh-CN" sz="1800" dirty="0">
                <a:latin typeface="+mj-lt"/>
              </a:rPr>
              <a:t>% Primitives</a:t>
            </a:r>
          </a:p>
          <a:p>
            <a:r>
              <a:rPr lang="en-US" altLang="zh-CN" sz="1800" dirty="0">
                <a:latin typeface="+mj-lt"/>
              </a:rPr>
              <a:t>% Use </a:t>
            </a:r>
            <a:r>
              <a:rPr lang="en-US" altLang="zh-CN" sz="1800" dirty="0">
                <a:solidFill>
                  <a:srgbClr val="00B0F0"/>
                </a:solidFill>
                <a:latin typeface="+mj-lt"/>
              </a:rPr>
              <a:t>N </a:t>
            </a:r>
            <a:r>
              <a:rPr lang="en-US" altLang="zh-CN" sz="1800" dirty="0">
                <a:latin typeface="+mj-lt"/>
              </a:rPr>
              <a:t>to limit recursion </a:t>
            </a:r>
            <a:r>
              <a:rPr lang="en-US" altLang="zh-CN" sz="1800" dirty="0" smtClean="0">
                <a:latin typeface="+mj-lt"/>
              </a:rPr>
              <a:t>times (precision)</a:t>
            </a:r>
            <a:endParaRPr lang="en-US" altLang="zh-CN" sz="1800" dirty="0">
              <a:latin typeface="+mj-lt"/>
            </a:endParaRPr>
          </a:p>
          <a:p>
            <a:r>
              <a:rPr lang="en-US" altLang="zh-CN" sz="1800" dirty="0" err="1">
                <a:latin typeface="+mj-lt"/>
              </a:rPr>
              <a:t>edge_line_seg</a:t>
            </a:r>
            <a:r>
              <a:rPr lang="en-US" altLang="zh-CN" sz="1800" dirty="0">
                <a:latin typeface="+mj-lt"/>
              </a:rPr>
              <a:t>(P1, P2, 0):-</a:t>
            </a:r>
          </a:p>
          <a:p>
            <a:r>
              <a:rPr lang="en-US" altLang="zh-CN" sz="1800" dirty="0">
                <a:latin typeface="+mj-lt"/>
              </a:rPr>
              <a:t>    </a:t>
            </a:r>
            <a:r>
              <a:rPr lang="en-US" altLang="zh-CN" sz="1800" dirty="0" err="1">
                <a:solidFill>
                  <a:srgbClr val="FF0000"/>
                </a:solidFill>
                <a:latin typeface="+mj-lt"/>
              </a:rPr>
              <a:t>edge_point</a:t>
            </a:r>
            <a:r>
              <a:rPr lang="en-US" altLang="zh-CN" sz="1800" dirty="0">
                <a:latin typeface="+mj-lt"/>
              </a:rPr>
              <a:t>(P1),</a:t>
            </a:r>
          </a:p>
          <a:p>
            <a:r>
              <a:rPr lang="en-US" altLang="zh-CN" sz="1800" dirty="0">
                <a:latin typeface="+mj-lt"/>
              </a:rPr>
              <a:t>    </a:t>
            </a:r>
            <a:r>
              <a:rPr lang="en-US" altLang="zh-CN" sz="1800" dirty="0" err="1">
                <a:solidFill>
                  <a:srgbClr val="FF0000"/>
                </a:solidFill>
                <a:latin typeface="+mj-lt"/>
              </a:rPr>
              <a:t>edge_point</a:t>
            </a:r>
            <a:r>
              <a:rPr lang="en-US" altLang="zh-CN" sz="1800" dirty="0">
                <a:latin typeface="+mj-lt"/>
              </a:rPr>
              <a:t>(P2),</a:t>
            </a:r>
          </a:p>
          <a:p>
            <a:r>
              <a:rPr lang="en-US" altLang="zh-CN" sz="1800" dirty="0">
                <a:latin typeface="+mj-lt"/>
              </a:rPr>
              <a:t>    midpoint(P1, P2, P),</a:t>
            </a:r>
          </a:p>
          <a:p>
            <a:r>
              <a:rPr lang="en-US" altLang="zh-CN" sz="1800" dirty="0">
                <a:latin typeface="+mj-lt"/>
              </a:rPr>
              <a:t>    </a:t>
            </a:r>
            <a:r>
              <a:rPr lang="en-US" altLang="zh-CN" sz="1800" dirty="0" err="1">
                <a:solidFill>
                  <a:srgbClr val="FF0000"/>
                </a:solidFill>
                <a:latin typeface="+mj-lt"/>
              </a:rPr>
              <a:t>edge_point</a:t>
            </a:r>
            <a:r>
              <a:rPr lang="en-US" altLang="zh-CN" sz="1800" dirty="0">
                <a:latin typeface="+mj-lt"/>
              </a:rPr>
              <a:t>(P).</a:t>
            </a:r>
          </a:p>
          <a:p>
            <a:r>
              <a:rPr lang="en-US" altLang="zh-CN" sz="1800" dirty="0" err="1">
                <a:latin typeface="+mj-lt"/>
              </a:rPr>
              <a:t>edge_line_seg</a:t>
            </a:r>
            <a:r>
              <a:rPr lang="en-US" altLang="zh-CN" sz="1800" dirty="0">
                <a:latin typeface="+mj-lt"/>
              </a:rPr>
              <a:t>(P1, P2, </a:t>
            </a:r>
            <a:r>
              <a:rPr lang="en-US" altLang="zh-CN" sz="1800" dirty="0">
                <a:solidFill>
                  <a:srgbClr val="00B0F0"/>
                </a:solidFill>
                <a:latin typeface="+mj-lt"/>
              </a:rPr>
              <a:t>N</a:t>
            </a:r>
            <a:r>
              <a:rPr lang="en-US" altLang="zh-CN" sz="1800" dirty="0">
                <a:latin typeface="+mj-lt"/>
              </a:rPr>
              <a:t>):-</a:t>
            </a:r>
          </a:p>
          <a:p>
            <a:r>
              <a:rPr lang="en-US" altLang="zh-CN" sz="1800" dirty="0">
                <a:latin typeface="+mj-lt"/>
              </a:rPr>
              <a:t>    midpoint(P1, P2, P),</a:t>
            </a:r>
          </a:p>
          <a:p>
            <a:r>
              <a:rPr lang="en-US" altLang="zh-CN" sz="1800" dirty="0">
                <a:latin typeface="+mj-lt"/>
              </a:rPr>
              <a:t>    </a:t>
            </a:r>
            <a:r>
              <a:rPr lang="en-US" altLang="zh-CN" sz="1800" dirty="0" err="1">
                <a:latin typeface="+mj-lt"/>
              </a:rPr>
              <a:t>edge_line_seg</a:t>
            </a:r>
            <a:r>
              <a:rPr lang="en-US" altLang="zh-CN" sz="1800" dirty="0">
                <a:latin typeface="+mj-lt"/>
              </a:rPr>
              <a:t>(P1, P, </a:t>
            </a:r>
            <a:r>
              <a:rPr lang="en-US" altLang="zh-CN" sz="1800" dirty="0">
                <a:solidFill>
                  <a:srgbClr val="00B0F0"/>
                </a:solidFill>
                <a:latin typeface="+mj-lt"/>
              </a:rPr>
              <a:t>N</a:t>
            </a:r>
            <a:r>
              <a:rPr lang="en-US" altLang="zh-CN" sz="1800" dirty="0">
                <a:latin typeface="+mj-lt"/>
              </a:rPr>
              <a:t> - 1),</a:t>
            </a:r>
          </a:p>
          <a:p>
            <a:r>
              <a:rPr lang="en-US" altLang="zh-CN" sz="1800" dirty="0">
                <a:latin typeface="+mj-lt"/>
              </a:rPr>
              <a:t>    </a:t>
            </a:r>
            <a:r>
              <a:rPr lang="en-US" altLang="zh-CN" sz="1800" dirty="0" err="1">
                <a:latin typeface="+mj-lt"/>
              </a:rPr>
              <a:t>edge_line_seg</a:t>
            </a:r>
            <a:r>
              <a:rPr lang="en-US" altLang="zh-CN" sz="1800" dirty="0">
                <a:latin typeface="+mj-lt"/>
              </a:rPr>
              <a:t>(P, P2, </a:t>
            </a:r>
            <a:r>
              <a:rPr lang="en-US" altLang="zh-CN" sz="1800" dirty="0">
                <a:solidFill>
                  <a:srgbClr val="00B0F0"/>
                </a:solidFill>
                <a:latin typeface="+mj-lt"/>
              </a:rPr>
              <a:t>N</a:t>
            </a:r>
            <a:r>
              <a:rPr lang="en-US" altLang="zh-CN" sz="1800" dirty="0">
                <a:latin typeface="+mj-lt"/>
              </a:rPr>
              <a:t> - 1).</a:t>
            </a:r>
          </a:p>
          <a:p>
            <a:endParaRPr lang="en-US" altLang="zh-CN" sz="1800" dirty="0">
              <a:latin typeface="+mj-lt"/>
            </a:endParaRPr>
          </a:p>
          <a:p>
            <a:r>
              <a:rPr lang="en-US" altLang="zh-CN" sz="1800" dirty="0">
                <a:latin typeface="+mj-lt"/>
              </a:rPr>
              <a:t>% Communication with pixels (low-level </a:t>
            </a:r>
            <a:r>
              <a:rPr lang="en-US" altLang="zh-CN" sz="1800" dirty="0" smtClean="0">
                <a:latin typeface="+mj-lt"/>
              </a:rPr>
              <a:t>feature, only thing </a:t>
            </a:r>
            <a:r>
              <a:rPr lang="en-US" altLang="zh-CN" sz="1800" b="1" dirty="0" smtClean="0">
                <a:latin typeface="+mj-lt"/>
              </a:rPr>
              <a:t>realized </a:t>
            </a:r>
            <a:r>
              <a:rPr lang="en-US" altLang="zh-CN" sz="1800" b="1" u="sng" dirty="0" smtClean="0">
                <a:latin typeface="+mj-lt"/>
              </a:rPr>
              <a:t>without prolog</a:t>
            </a:r>
            <a:r>
              <a:rPr lang="en-US" altLang="zh-CN" sz="1800" dirty="0" smtClean="0">
                <a:latin typeface="+mj-lt"/>
              </a:rPr>
              <a:t>) </a:t>
            </a:r>
            <a:endParaRPr lang="en-US" altLang="zh-CN" sz="1800" dirty="0">
              <a:latin typeface="+mj-lt"/>
            </a:endParaRPr>
          </a:p>
          <a:p>
            <a:r>
              <a:rPr lang="en-US" altLang="zh-CN" sz="1800" dirty="0" err="1">
                <a:solidFill>
                  <a:srgbClr val="FF0000"/>
                </a:solidFill>
                <a:latin typeface="+mj-lt"/>
              </a:rPr>
              <a:t>edge_point</a:t>
            </a:r>
            <a:r>
              <a:rPr lang="en-US" altLang="zh-CN" sz="1800" dirty="0">
                <a:solidFill>
                  <a:srgbClr val="FF0000"/>
                </a:solidFill>
                <a:latin typeface="+mj-lt"/>
              </a:rPr>
              <a:t>(P):-</a:t>
            </a:r>
          </a:p>
          <a:p>
            <a:r>
              <a:rPr lang="en-US" altLang="zh-CN" sz="1800" dirty="0">
                <a:solidFill>
                  <a:srgbClr val="FF0000"/>
                </a:solidFill>
                <a:latin typeface="+mj-lt"/>
              </a:rPr>
              <a:t>   </a:t>
            </a:r>
            <a:r>
              <a:rPr lang="en-US" altLang="zh-CN" sz="1800" b="1" dirty="0">
                <a:solidFill>
                  <a:srgbClr val="FF0000"/>
                </a:solidFill>
                <a:latin typeface="+mj-lt"/>
              </a:rPr>
              <a:t>P's (color) gradient &gt;= threshold</a:t>
            </a:r>
            <a:r>
              <a:rPr lang="en-US" altLang="zh-CN" sz="1800" dirty="0">
                <a:solidFill>
                  <a:srgbClr val="FF0000"/>
                </a:solidFill>
                <a:latin typeface="+mj-lt"/>
              </a:rPr>
              <a:t>.</a:t>
            </a:r>
          </a:p>
        </p:txBody>
      </p:sp>
      <p:grpSp>
        <p:nvGrpSpPr>
          <p:cNvPr id="33" name="组合 32"/>
          <p:cNvGrpSpPr/>
          <p:nvPr/>
        </p:nvGrpSpPr>
        <p:grpSpPr>
          <a:xfrm>
            <a:off x="5276647" y="2132856"/>
            <a:ext cx="1745629" cy="2736304"/>
            <a:chOff x="5276647" y="2132856"/>
            <a:chExt cx="1745629" cy="2736304"/>
          </a:xfrm>
        </p:grpSpPr>
        <p:sp>
          <p:nvSpPr>
            <p:cNvPr id="9" name="椭圆 8"/>
            <p:cNvSpPr/>
            <p:nvPr/>
          </p:nvSpPr>
          <p:spPr bwMode="auto">
            <a:xfrm>
              <a:off x="6806252" y="2132856"/>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0" name="椭圆 9"/>
            <p:cNvSpPr/>
            <p:nvPr/>
          </p:nvSpPr>
          <p:spPr bwMode="auto">
            <a:xfrm>
              <a:off x="5276647" y="4653136"/>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grpSp>
        <p:nvGrpSpPr>
          <p:cNvPr id="34" name="组合 33"/>
          <p:cNvGrpSpPr/>
          <p:nvPr/>
        </p:nvGrpSpPr>
        <p:grpSpPr>
          <a:xfrm>
            <a:off x="5308283" y="2164492"/>
            <a:ext cx="1682357" cy="2673032"/>
            <a:chOff x="5308283" y="2164492"/>
            <a:chExt cx="1682357" cy="2673032"/>
          </a:xfrm>
        </p:grpSpPr>
        <p:cxnSp>
          <p:nvCxnSpPr>
            <p:cNvPr id="12" name="直接连接符 11"/>
            <p:cNvCxnSpPr>
              <a:stCxn id="9" idx="7"/>
              <a:endCxn id="10" idx="3"/>
            </p:cNvCxnSpPr>
            <p:nvPr/>
          </p:nvCxnSpPr>
          <p:spPr bwMode="auto">
            <a:xfrm flipH="1">
              <a:off x="5308283" y="2164492"/>
              <a:ext cx="1682357" cy="2673032"/>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17" name="椭圆 16"/>
            <p:cNvSpPr/>
            <p:nvPr/>
          </p:nvSpPr>
          <p:spPr bwMode="auto">
            <a:xfrm>
              <a:off x="6041449" y="3392996"/>
              <a:ext cx="216024" cy="216024"/>
            </a:xfrm>
            <a:prstGeom prst="ellipse">
              <a:avLst/>
            </a:prstGeom>
            <a:solidFill>
              <a:srgbClr val="C00000"/>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grpSp>
      <p:sp>
        <p:nvSpPr>
          <p:cNvPr id="18" name="椭圆 17"/>
          <p:cNvSpPr/>
          <p:nvPr/>
        </p:nvSpPr>
        <p:spPr bwMode="auto">
          <a:xfrm>
            <a:off x="8460432" y="4803256"/>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19" name="直接连接符 18"/>
          <p:cNvCxnSpPr>
            <a:stCxn id="9" idx="1"/>
            <a:endCxn id="18" idx="5"/>
          </p:cNvCxnSpPr>
          <p:nvPr/>
        </p:nvCxnSpPr>
        <p:spPr bwMode="auto">
          <a:xfrm>
            <a:off x="6837888" y="2164492"/>
            <a:ext cx="1806932" cy="2823152"/>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22" name="椭圆 21"/>
          <p:cNvSpPr/>
          <p:nvPr/>
        </p:nvSpPr>
        <p:spPr bwMode="auto">
          <a:xfrm>
            <a:off x="7668344" y="3573664"/>
            <a:ext cx="216024" cy="216024"/>
          </a:xfrm>
          <a:prstGeom prst="ellipse">
            <a:avLst/>
          </a:prstGeom>
          <a:solidFill>
            <a:srgbClr val="C00000"/>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3" name="椭圆 22"/>
          <p:cNvSpPr/>
          <p:nvPr/>
        </p:nvSpPr>
        <p:spPr bwMode="auto">
          <a:xfrm>
            <a:off x="8428796" y="2924944"/>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24" name="直接连接符 23"/>
          <p:cNvCxnSpPr>
            <a:stCxn id="9" idx="2"/>
            <a:endCxn id="23" idx="5"/>
          </p:cNvCxnSpPr>
          <p:nvPr/>
        </p:nvCxnSpPr>
        <p:spPr bwMode="auto">
          <a:xfrm>
            <a:off x="6806252" y="2240868"/>
            <a:ext cx="1806932" cy="868464"/>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27" name="椭圆 26"/>
          <p:cNvSpPr/>
          <p:nvPr/>
        </p:nvSpPr>
        <p:spPr bwMode="auto">
          <a:xfrm>
            <a:off x="7592910" y="2542194"/>
            <a:ext cx="216024" cy="216024"/>
          </a:xfrm>
          <a:prstGeom prst="ellipse">
            <a:avLst/>
          </a:prstGeom>
          <a:solidFill>
            <a:srgbClr val="C00000"/>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8" name="椭圆 27"/>
          <p:cNvSpPr/>
          <p:nvPr/>
        </p:nvSpPr>
        <p:spPr bwMode="auto">
          <a:xfrm>
            <a:off x="7745258" y="2267696"/>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29" name="直接连接符 28"/>
          <p:cNvCxnSpPr>
            <a:stCxn id="9" idx="2"/>
            <a:endCxn id="28" idx="6"/>
          </p:cNvCxnSpPr>
          <p:nvPr/>
        </p:nvCxnSpPr>
        <p:spPr bwMode="auto">
          <a:xfrm>
            <a:off x="6806252" y="2240868"/>
            <a:ext cx="1155030" cy="13484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32" name="椭圆 31"/>
          <p:cNvSpPr/>
          <p:nvPr/>
        </p:nvSpPr>
        <p:spPr bwMode="auto">
          <a:xfrm>
            <a:off x="7295228" y="2177882"/>
            <a:ext cx="216024" cy="216024"/>
          </a:xfrm>
          <a:prstGeom prst="ellipse">
            <a:avLst/>
          </a:prstGeom>
          <a:solidFill>
            <a:schemeClr val="accent1"/>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38" name="直接连接符 37"/>
          <p:cNvCxnSpPr>
            <a:stCxn id="23" idx="5"/>
            <a:endCxn id="25" idx="4"/>
          </p:cNvCxnSpPr>
          <p:nvPr/>
        </p:nvCxnSpPr>
        <p:spPr bwMode="auto">
          <a:xfrm>
            <a:off x="8613184" y="3109332"/>
            <a:ext cx="248180" cy="868742"/>
          </a:xfrm>
          <a:prstGeom prst="line">
            <a:avLst/>
          </a:prstGeom>
          <a:solidFill>
            <a:schemeClr val="accent1"/>
          </a:solidFill>
          <a:ln w="28575" cap="flat" cmpd="sng" algn="ctr">
            <a:solidFill>
              <a:schemeClr val="tx1"/>
            </a:solidFill>
            <a:prstDash val="dash"/>
            <a:round/>
            <a:headEnd type="none" w="med" len="med"/>
            <a:tailEnd type="none" w="med" len="med"/>
          </a:ln>
          <a:effectLst/>
        </p:spPr>
      </p:cxnSp>
      <p:grpSp>
        <p:nvGrpSpPr>
          <p:cNvPr id="55" name="组合 54"/>
          <p:cNvGrpSpPr/>
          <p:nvPr/>
        </p:nvGrpSpPr>
        <p:grpSpPr>
          <a:xfrm>
            <a:off x="5014080" y="2185268"/>
            <a:ext cx="3955296" cy="3369588"/>
            <a:chOff x="5014080" y="2185268"/>
            <a:chExt cx="3955296" cy="3369588"/>
          </a:xfrm>
        </p:grpSpPr>
        <p:cxnSp>
          <p:nvCxnSpPr>
            <p:cNvPr id="40" name="直接连接符 39"/>
            <p:cNvCxnSpPr>
              <a:endCxn id="18" idx="4"/>
            </p:cNvCxnSpPr>
            <p:nvPr/>
          </p:nvCxnSpPr>
          <p:spPr bwMode="auto">
            <a:xfrm flipV="1">
              <a:off x="8028384" y="5019280"/>
              <a:ext cx="540060" cy="535576"/>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25" name="椭圆 24"/>
            <p:cNvSpPr/>
            <p:nvPr/>
          </p:nvSpPr>
          <p:spPr bwMode="auto">
            <a:xfrm>
              <a:off x="8753352" y="3762050"/>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26" name="直接连接符 25"/>
            <p:cNvCxnSpPr>
              <a:stCxn id="28" idx="1"/>
              <a:endCxn id="23" idx="5"/>
            </p:cNvCxnSpPr>
            <p:nvPr/>
          </p:nvCxnSpPr>
          <p:spPr bwMode="auto">
            <a:xfrm>
              <a:off x="7776894" y="2299332"/>
              <a:ext cx="836290" cy="81000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30" name="椭圆 29"/>
            <p:cNvSpPr/>
            <p:nvPr/>
          </p:nvSpPr>
          <p:spPr bwMode="auto">
            <a:xfrm>
              <a:off x="5997240" y="2377579"/>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31" name="椭圆 30"/>
            <p:cNvSpPr/>
            <p:nvPr/>
          </p:nvSpPr>
          <p:spPr bwMode="auto">
            <a:xfrm>
              <a:off x="5386021" y="2920344"/>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36" name="椭圆 35"/>
            <p:cNvSpPr/>
            <p:nvPr/>
          </p:nvSpPr>
          <p:spPr bwMode="auto">
            <a:xfrm>
              <a:off x="5014080" y="3831173"/>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37" name="椭圆 36"/>
            <p:cNvSpPr/>
            <p:nvPr/>
          </p:nvSpPr>
          <p:spPr bwMode="auto">
            <a:xfrm>
              <a:off x="5778882" y="5200805"/>
              <a:ext cx="216024" cy="216024"/>
            </a:xfrm>
            <a:prstGeom prst="ellipse">
              <a:avLst/>
            </a:prstGeom>
            <a:solidFill>
              <a:schemeClr val="accent4"/>
            </a:solid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cxnSp>
          <p:nvCxnSpPr>
            <p:cNvPr id="39" name="直接连接符 38"/>
            <p:cNvCxnSpPr>
              <a:stCxn id="25" idx="0"/>
              <a:endCxn id="18" idx="4"/>
            </p:cNvCxnSpPr>
            <p:nvPr/>
          </p:nvCxnSpPr>
          <p:spPr bwMode="auto">
            <a:xfrm flipH="1">
              <a:off x="8568444" y="3762050"/>
              <a:ext cx="292920" cy="125723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41" name="直接连接符 40"/>
            <p:cNvCxnSpPr>
              <a:stCxn id="30" idx="2"/>
              <a:endCxn id="8" idx="0"/>
            </p:cNvCxnSpPr>
            <p:nvPr/>
          </p:nvCxnSpPr>
          <p:spPr bwMode="auto">
            <a:xfrm flipV="1">
              <a:off x="5997240" y="2185268"/>
              <a:ext cx="1025037" cy="300323"/>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43" name="直接连接符 42"/>
            <p:cNvCxnSpPr>
              <a:stCxn id="31" idx="3"/>
              <a:endCxn id="30" idx="7"/>
            </p:cNvCxnSpPr>
            <p:nvPr/>
          </p:nvCxnSpPr>
          <p:spPr bwMode="auto">
            <a:xfrm flipV="1">
              <a:off x="5417657" y="2409215"/>
              <a:ext cx="763971" cy="69551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46" name="直接连接符 45"/>
            <p:cNvCxnSpPr>
              <a:stCxn id="36" idx="4"/>
              <a:endCxn id="31" idx="7"/>
            </p:cNvCxnSpPr>
            <p:nvPr/>
          </p:nvCxnSpPr>
          <p:spPr bwMode="auto">
            <a:xfrm flipV="1">
              <a:off x="5122092" y="2951980"/>
              <a:ext cx="448317" cy="109521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49" name="直接连接符 48"/>
            <p:cNvCxnSpPr>
              <a:stCxn id="10" idx="4"/>
              <a:endCxn id="36" idx="0"/>
            </p:cNvCxnSpPr>
            <p:nvPr/>
          </p:nvCxnSpPr>
          <p:spPr bwMode="auto">
            <a:xfrm flipH="1" flipV="1">
              <a:off x="5122092" y="3831173"/>
              <a:ext cx="262567" cy="103798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52" name="直接连接符 51"/>
            <p:cNvCxnSpPr>
              <a:stCxn id="37" idx="4"/>
              <a:endCxn id="10" idx="1"/>
            </p:cNvCxnSpPr>
            <p:nvPr/>
          </p:nvCxnSpPr>
          <p:spPr bwMode="auto">
            <a:xfrm flipH="1" flipV="1">
              <a:off x="5308283" y="4684772"/>
              <a:ext cx="578611" cy="732057"/>
            </a:xfrm>
            <a:prstGeom prst="line">
              <a:avLst/>
            </a:prstGeom>
            <a:solidFill>
              <a:schemeClr val="accent1"/>
            </a:solidFill>
            <a:ln w="28575" cap="flat" cmpd="sng" algn="ctr">
              <a:solidFill>
                <a:schemeClr val="tx1"/>
              </a:solidFill>
              <a:prstDash val="dash"/>
              <a:round/>
              <a:headEnd type="none" w="med" len="med"/>
              <a:tailEnd type="none" w="med" len="med"/>
            </a:ln>
            <a:effectLst/>
          </p:spPr>
        </p:cxnSp>
      </p:grpSp>
      <p:sp>
        <p:nvSpPr>
          <p:cNvPr id="35" name="文本框 34"/>
          <p:cNvSpPr txBox="1"/>
          <p:nvPr/>
        </p:nvSpPr>
        <p:spPr>
          <a:xfrm>
            <a:off x="4639230" y="5416829"/>
            <a:ext cx="4394152" cy="83099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dirty="0" smtClean="0">
                <a:latin typeface="+mj-lt"/>
              </a:rPr>
              <a:t>pol(Name, [Edge1, Edge2,…]).</a:t>
            </a:r>
          </a:p>
          <a:p>
            <a:r>
              <a:rPr lang="en-US" altLang="zh-CN" dirty="0" smtClean="0">
                <a:latin typeface="+mj-lt"/>
              </a:rPr>
              <a:t>Edge = [Start, End].</a:t>
            </a:r>
            <a:endParaRPr lang="zh-CN" altLang="en-US" dirty="0">
              <a:latin typeface="+mj-lt"/>
            </a:endParaRPr>
          </a:p>
        </p:txBody>
      </p:sp>
    </p:spTree>
    <p:extLst>
      <p:ext uri="{BB962C8B-B14F-4D97-AF65-F5344CB8AC3E}">
        <p14:creationId xmlns:p14="http://schemas.microsoft.com/office/powerpoint/2010/main" val="13606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7" grpId="0" animBg="1"/>
      <p:bldP spid="28" grpId="0" animBg="1"/>
      <p:bldP spid="32" grpId="0" animBg="1"/>
      <p:bldP spid="35" grpId="0" animBg="1"/>
    </p:bldLst>
  </p:timing>
</p:sld>
</file>

<file path=ppt/theme/theme1.xml><?xml version="1.0" encoding="utf-8"?>
<a:theme xmlns:a="http://schemas.openxmlformats.org/drawingml/2006/main" name="LAMDA">
  <a:themeElements>
    <a:clrScheme name="">
      <a:dk1>
        <a:srgbClr val="000000"/>
      </a:dk1>
      <a:lt1>
        <a:srgbClr val="FFFFFF"/>
      </a:lt1>
      <a:dk2>
        <a:srgbClr val="808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默认设计模板">
      <a:majorFont>
        <a:latin typeface="Arial"/>
        <a:ea typeface="方正姚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LAMDA</Template>
  <TotalTime>1739</TotalTime>
  <Words>1536</Words>
  <Application>Microsoft Office PowerPoint</Application>
  <PresentationFormat>全屏显示(4:3)</PresentationFormat>
  <Paragraphs>146</Paragraphs>
  <Slides>17</Slides>
  <Notes>17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方正姚体</vt:lpstr>
      <vt:lpstr>宋体</vt:lpstr>
      <vt:lpstr>Arial</vt:lpstr>
      <vt:lpstr>Calibri</vt:lpstr>
      <vt:lpstr>Courier New</vt:lpstr>
      <vt:lpstr>Georgia</vt:lpstr>
      <vt:lpstr>Times New Roman</vt:lpstr>
      <vt:lpstr>Verdana</vt:lpstr>
      <vt:lpstr>Wingdings</vt:lpstr>
      <vt:lpstr>LAMDA</vt:lpstr>
      <vt:lpstr>Logical Vision:  Meta-Interpretive Learning for Simple Geometrical Concepts</vt:lpstr>
      <vt:lpstr>Outline</vt:lpstr>
      <vt:lpstr>Motivation</vt:lpstr>
      <vt:lpstr>Critics</vt:lpstr>
      <vt:lpstr>Critics (cont’ d)</vt:lpstr>
      <vt:lpstr>Motivation</vt:lpstr>
      <vt:lpstr>Outline</vt:lpstr>
      <vt:lpstr>Proposed Method</vt:lpstr>
      <vt:lpstr>Proposed Method</vt:lpstr>
      <vt:lpstr>Proposed Method</vt:lpstr>
      <vt:lpstr>Proposed Method</vt:lpstr>
      <vt:lpstr>Outline</vt:lpstr>
      <vt:lpstr>Experiments</vt:lpstr>
      <vt:lpstr>Experiments</vt:lpstr>
      <vt:lpstr>Experiments</vt:lpstr>
      <vt:lpstr>Experiments</vt:lpstr>
      <vt:lpstr>Q&amp;A</vt:lpstr>
    </vt:vector>
  </TitlesOfParts>
  <Company>LAMDA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Wang-Zhou Dai</dc:creator>
  <cp:lastModifiedBy>Wang-Zhou Dai</cp:lastModifiedBy>
  <cp:revision>137</cp:revision>
  <dcterms:created xsi:type="dcterms:W3CDTF">2015-08-04T20:08:15Z</dcterms:created>
  <dcterms:modified xsi:type="dcterms:W3CDTF">2015-08-22T03:54:06Z</dcterms:modified>
</cp:coreProperties>
</file>