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310" r:id="rId4"/>
    <p:sldId id="312" r:id="rId5"/>
    <p:sldId id="311" r:id="rId6"/>
    <p:sldId id="322" r:id="rId7"/>
    <p:sldId id="315" r:id="rId8"/>
    <p:sldId id="314" r:id="rId9"/>
    <p:sldId id="323" r:id="rId10"/>
    <p:sldId id="316" r:id="rId11"/>
    <p:sldId id="317" r:id="rId12"/>
    <p:sldId id="319" r:id="rId13"/>
    <p:sldId id="318" r:id="rId14"/>
    <p:sldId id="320" r:id="rId15"/>
    <p:sldId id="321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54082" autoAdjust="0"/>
  </p:normalViewPr>
  <p:slideViewPr>
    <p:cSldViewPr>
      <p:cViewPr varScale="1">
        <p:scale>
          <a:sx n="42" d="100"/>
          <a:sy n="42" d="100"/>
        </p:scale>
        <p:origin x="19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F7839-6D6D-421C-9F08-9BF02EAED4D1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2207E-67BA-4862-9014-CE324D291C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6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you,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chairman.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is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Tadasuke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a second graduate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 at Tokyo university of science.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I'd like to talk about "</a:t>
            </a:r>
            <a:r>
              <a:rPr lang="en-US" altLang="ja-JP" sz="12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</a:t>
            </a:r>
            <a:r>
              <a:rPr lang="en-US" altLang="ja-JP" sz="1200" dirty="0" err="1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Silico</a:t>
            </a:r>
            <a:r>
              <a:rPr lang="en-US" altLang="ja-JP" sz="12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Screening of Zinc Enzyme Inhibitors Using ILP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BF79-2B62-4017-9337-805C9562C8DC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0794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table shows</a:t>
            </a:r>
            <a:r>
              <a:rPr kumimoji="1" lang="en-US" altLang="ja-JP" baseline="0" dirty="0" smtClean="0"/>
              <a:t> classification result of ILP.</a:t>
            </a:r>
          </a:p>
          <a:p>
            <a:r>
              <a:rPr kumimoji="1" lang="en-US" altLang="ja-JP" baseline="0" dirty="0" smtClean="0"/>
              <a:t>ILP can classify ligands and decoys with excellent accuracy. </a:t>
            </a:r>
          </a:p>
          <a:p>
            <a:r>
              <a:rPr kumimoji="1" lang="en-US" altLang="ja-JP" baseline="0" dirty="0" smtClean="0"/>
              <a:t>The dataset from DUD-E is imbalanced. </a:t>
            </a:r>
          </a:p>
          <a:p>
            <a:r>
              <a:rPr kumimoji="1" lang="en-US" altLang="ja-JP" baseline="0" dirty="0" err="1" smtClean="0"/>
              <a:t>Becouse</a:t>
            </a:r>
            <a:r>
              <a:rPr kumimoji="1" lang="en-US" altLang="ja-JP" baseline="0" dirty="0" smtClean="0"/>
              <a:t> the </a:t>
            </a:r>
            <a:r>
              <a:rPr kumimoji="1" lang="en-US" altLang="ja-JP" baseline="0" dirty="0" smtClean="0"/>
              <a:t>number of decoys is very high.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However, The F1 score is almost 0.9.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128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Next, I</a:t>
            </a:r>
            <a:r>
              <a:rPr kumimoji="1" lang="en-US" altLang="ja-JP" baseline="0" dirty="0" smtClean="0"/>
              <a:t> will explain rules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were derived by ILP.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rule2 has high ligand coverage in the training data.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most ligands in the test data are detected by rules 2.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9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Rule 1 is very similar to rule 2.</a:t>
            </a:r>
          </a:p>
          <a:p>
            <a:r>
              <a:rPr kumimoji="1" lang="en-US" altLang="ja-JP" dirty="0" smtClean="0"/>
              <a:t>hexagonal ring are</a:t>
            </a:r>
            <a:r>
              <a:rPr lang="en-US" altLang="ja-JP" dirty="0" smtClean="0"/>
              <a:t> replaced by pentagonal ring.</a:t>
            </a:r>
            <a:endParaRPr lang="en-US" altLang="ja-JP" baseline="0" dirty="0" smtClean="0"/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rule1 has high ligand coverage in the training data.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But, few ligands are covered by rule 1 in the test data.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Because, the small number of pentagonal rings in the test data. 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070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rule4 has high ligand coverage in the training data.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rule contains nitrogen atom that are not included in rule2.</a:t>
            </a:r>
          </a:p>
          <a:p>
            <a:r>
              <a:rPr lang="en-US" altLang="ja-JP" dirty="0" smtClean="0"/>
              <a:t>Contrary to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rule2</a:t>
            </a:r>
            <a:r>
              <a:rPr lang="en-US" altLang="ja-JP" dirty="0" smtClean="0"/>
              <a:t>,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rule4 cover only one ligand in the test data.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other rules can’t detect this ligand.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known cah2 inhibitor has </a:t>
            </a:r>
            <a:r>
              <a:rPr lang="en-US" altLang="ja-JP" dirty="0" smtClean="0"/>
              <a:t>sulfonamide.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rule is similar to </a:t>
            </a:r>
            <a:r>
              <a:rPr lang="en-US" altLang="ja-JP" dirty="0" smtClean="0"/>
              <a:t>sulfonamide.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ja-JP" dirty="0" smtClean="0"/>
              <a:t>on the other hand,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rules contain sulfur atom.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 the ligand of CAH2 is affected by the sulfur atom.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258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summarize the point of my presentation.</a:t>
            </a:r>
            <a:r>
              <a:rPr kumimoji="1" lang="ja-JP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Drug-discovery researchers </a:t>
            </a:r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expects</a:t>
            </a:r>
            <a:r>
              <a:rPr lang="en-US" altLang="ja-JP" sz="1200" baseline="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high classification performance for inhibitors and clear classification model.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Therefore, we use ILP classification method.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ILP classify ligands and decoys with excellent accuracy and provides a clear classification model.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Our method could be applied to other zinc enzymes.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your kind attention.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happy to answer any question that you might have.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77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As you know, there are many drug discovery works referred to as in </a:t>
            </a:r>
            <a:r>
              <a:rPr kumimoji="1" lang="en-US" altLang="ja-JP" dirty="0" err="1" smtClean="0"/>
              <a:t>silico</a:t>
            </a:r>
            <a:r>
              <a:rPr kumimoji="1" lang="en-US" altLang="ja-JP" dirty="0" smtClean="0"/>
              <a:t>, for example </a:t>
            </a:r>
            <a:r>
              <a:rPr lang="en-US" altLang="ja-JP" sz="12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Structure-Based Virtual Screening</a:t>
            </a:r>
            <a:r>
              <a:rPr kumimoji="1" lang="en-US" altLang="ja-JP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Docking Simulation is one of the SBVS method.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This method needs</a:t>
            </a:r>
            <a:r>
              <a:rPr lang="en-US" altLang="ja-JP" sz="1200" baseline="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 structure and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protein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3D structure.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If an enzyme structure is unknown, it cannot be applied to SBVS.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An alternative way to screen ligands is Ligand-Based Virtual Screening(LBVS).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This method predicts inhibitor by structural similarity of known ligands.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LBVS such as Machine Learning does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</a:t>
            </a:r>
            <a:r>
              <a:rPr lang="en-US" altLang="ja-JP" dirty="0" smtClean="0"/>
              <a:t>t require</a:t>
            </a:r>
            <a:r>
              <a:rPr lang="en-US" altLang="ja-JP" baseline="0" dirty="0" smtClean="0"/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protein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3D structure.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focus on machine learning method. 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66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makes classification model using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Database. </a:t>
            </a:r>
          </a:p>
          <a:p>
            <a:r>
              <a:rPr lang="en-US" altLang="ja-JP" dirty="0" smtClean="0"/>
              <a:t>In </a:t>
            </a:r>
            <a:r>
              <a:rPr lang="en-US" altLang="ja-JP" dirty="0" smtClean="0"/>
              <a:t>most cases,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discrimination model is a black box.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ILP can visually express the common rule of ligands.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Obtaining a clear classification model is important for drug-discovery researchers.</a:t>
            </a: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80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This study, target </a:t>
            </a:r>
            <a:r>
              <a:rPr lang="en-US" altLang="ja-JP" sz="12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enzyme</a:t>
            </a:r>
            <a:r>
              <a:rPr kumimoji="1" lang="ja-JP" altLang="en-US" sz="1200" baseline="0" dirty="0" smtClean="0"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aseline="0" dirty="0" smtClean="0">
                <a:latin typeface="+mn-lt"/>
                <a:ea typeface="+mn-ea"/>
                <a:cs typeface="+mn-cs"/>
              </a:rPr>
              <a:t>is carbonic </a:t>
            </a:r>
            <a:r>
              <a:rPr kumimoji="1" lang="en-US" altLang="ja-JP" sz="1200" baseline="0" dirty="0" smtClean="0">
                <a:latin typeface="+mn-lt"/>
                <a:ea typeface="+mn-ea"/>
                <a:cs typeface="+mn-cs"/>
              </a:rPr>
              <a:t>anhydrase2. </a:t>
            </a:r>
            <a:endParaRPr kumimoji="1" lang="en-US" altLang="ja-JP" sz="1200" baseline="0" dirty="0" smtClean="0"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CAH2 contain </a:t>
            </a:r>
            <a:r>
              <a:rPr lang="en-US" altLang="ja-JP" sz="12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zinc.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 smtClean="0">
                <a:latin typeface="+mn-lt"/>
                <a:ea typeface="+mn-ea"/>
                <a:cs typeface="+mn-cs"/>
              </a:rPr>
              <a:t>This </a:t>
            </a:r>
            <a:r>
              <a:rPr lang="en-US" altLang="ja-JP" sz="12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enzyme</a:t>
            </a:r>
            <a:r>
              <a:rPr kumimoji="1" lang="en-US" altLang="ja-JP" sz="1200" baseline="0" dirty="0" smtClean="0">
                <a:latin typeface="+mn-lt"/>
                <a:ea typeface="+mn-ea"/>
                <a:cs typeface="+mn-cs"/>
              </a:rPr>
              <a:t> </a:t>
            </a:r>
            <a:r>
              <a:rPr lang="en-US" altLang="ja-JP" dirty="0" smtClean="0"/>
              <a:t>catalyzes hydration of carbon dioxide.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This chemical reaction in the body is important.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In addition, CAH2 inhibitors have been used to treat epilepsy and glaucoma</a:t>
            </a:r>
            <a:r>
              <a:rPr lang="en-US" altLang="ja-JP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Therefore</a:t>
            </a:r>
            <a:r>
              <a:rPr lang="en-US" altLang="ja-JP" sz="1200" baseline="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/>
              <a:t>CAH2 is important</a:t>
            </a:r>
            <a:r>
              <a:rPr lang="en-US" altLang="ja-JP" baseline="0" dirty="0" smtClean="0"/>
              <a:t> target.</a:t>
            </a:r>
            <a:endParaRPr lang="en-US" altLang="ja-JP" sz="12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07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On the basis of these considerations, our objective is screening of CAH2</a:t>
            </a:r>
            <a:r>
              <a:rPr lang="en-US" altLang="ja-JP" baseline="0" dirty="0" smtClean="0"/>
              <a:t> with </a:t>
            </a:r>
            <a:r>
              <a:rPr lang="en-US" altLang="ja-JP" dirty="0" smtClean="0"/>
              <a:t>high classification performance and getting graphical classification model.</a:t>
            </a:r>
          </a:p>
          <a:p>
            <a:r>
              <a:rPr lang="en-US" altLang="ja-JP" dirty="0" smtClean="0"/>
              <a:t>Therefore, we adopt the ILP.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33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talk about ILP method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obtain ligands and decoys from DUD-E.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Ligand is the inhibitor.</a:t>
            </a: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Decoy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non-inhibitor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ligands and decoys have been clustered.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each cluster, these have the same structure but different charges.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we performed our experiment using this cluster.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we reduced the number of decoys in order to avoid over-fitting and shorten computing time.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648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It is necessary to convert the Mol2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 to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ILP format.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method uses these statements.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Bond() is a description of the bonding between atoms.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Atom() is a description of types of atoms.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Ring() is a description of the atoms contained in a cyclic compound.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ILP creates a rule that applies only to ligands using a combination of these statements.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352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ILP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learns training data and outputs rules. </a:t>
            </a:r>
          </a:p>
          <a:p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w</a:t>
            </a:r>
            <a:r>
              <a:rPr lang="en-US" altLang="ja-JP" dirty="0" smtClean="0"/>
              <a:t>e apply the rules to the each compound in test data.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at least one rule covers the compound, a number “1” is assigned.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Conversely, if all outputted rules do not cover the compound, a number “0” is assigned.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30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evaluate the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of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machine-learning methods by inhibitor candidates that are not included in DUD-E.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prepare 22 inhibitor candidates.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obtained from the literature, or are designed and synthesized.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2207E-67BA-4862-9014-CE324D291C8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09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2015/8/20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D3C6-FC59-4B44-8FC7-72ED0EA71BB9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47667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1844800"/>
            <a:ext cx="835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</a:t>
            </a:r>
            <a:r>
              <a:rPr lang="en-US" altLang="ja-JP" sz="2400" dirty="0" err="1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Silico</a:t>
            </a:r>
            <a:r>
              <a:rPr lang="en-US" altLang="ja-JP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Screening of Zinc (II) Enzyme </a:t>
            </a:r>
            <a:r>
              <a:rPr lang="en-US" altLang="ja-JP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Inhibitors Using </a:t>
            </a:r>
            <a:r>
              <a:rPr lang="en-US" altLang="ja-JP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ILP</a:t>
            </a:r>
            <a:endParaRPr lang="en-US" altLang="ja-JP" sz="2400" dirty="0" smtClean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479715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Tadasuke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Ito, </a:t>
            </a:r>
            <a:r>
              <a:rPr lang="en-US" altLang="ja-JP" sz="2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Shotaro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Togami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Shin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Aoki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</a:t>
            </a:r>
            <a:r>
              <a:rPr lang="en-US" altLang="ja-JP" sz="2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Hayato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Ohwada</a:t>
            </a:r>
            <a:endParaRPr lang="en-US" altLang="ja-JP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endParaRPr lang="en-US" altLang="ja-JP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Department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 Industrial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Administration</a:t>
            </a:r>
          </a:p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Tokyo University of Science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558365" y="6483588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5347" y="1192476"/>
            <a:ext cx="293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Classification result</a:t>
            </a:r>
            <a:endParaRPr lang="en-US" altLang="ja-JP" sz="24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347" y="220641"/>
            <a:ext cx="245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Results </a:t>
            </a:r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1/4</a:t>
            </a:r>
            <a:endParaRPr lang="en-US" altLang="ja-JP" sz="32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341463" y="2996952"/>
            <a:ext cx="6200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set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 :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ligands = 492, decoys =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 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: ligands = 14, decoys =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9868" t="21279" r="9506" b="21978"/>
          <a:stretch/>
        </p:blipFill>
        <p:spPr>
          <a:xfrm>
            <a:off x="315347" y="1988840"/>
            <a:ext cx="8022441" cy="648278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315347" y="4382682"/>
            <a:ext cx="7830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</a:p>
          <a:p>
            <a:r>
              <a:rPr lang="en-US" altLang="ja-JP" sz="2400" dirty="0"/>
              <a:t>depth = 10, negative = 10, positive = 10, </a:t>
            </a:r>
            <a:r>
              <a:rPr lang="en-US" altLang="ja-JP" sz="2400" dirty="0" err="1" smtClean="0"/>
              <a:t>clause_size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= 6 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41463" y="5428785"/>
            <a:ext cx="1422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Output</a:t>
            </a:r>
          </a:p>
          <a:p>
            <a:r>
              <a:rPr lang="en-US" altLang="ja-JP" sz="2400" dirty="0" smtClean="0"/>
              <a:t>11 rules</a:t>
            </a:r>
          </a:p>
        </p:txBody>
      </p:sp>
    </p:spTree>
    <p:extLst>
      <p:ext uri="{BB962C8B-B14F-4D97-AF65-F5344CB8AC3E}">
        <p14:creationId xmlns:p14="http://schemas.microsoft.com/office/powerpoint/2010/main" val="11185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558365" y="6483588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347" y="220641"/>
            <a:ext cx="245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Results 2</a:t>
            </a:r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/4</a:t>
            </a:r>
            <a:endParaRPr lang="en-US" altLang="ja-JP" sz="32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581809" y="1568155"/>
            <a:ext cx="8280920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dock(A) :-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atom(A, B, s),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C, B, 1),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B, D, 2), 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dock(A) :-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C, E, 1),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E, F, 2),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ring(A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G, F, 6)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5347" y="1131901"/>
            <a:ext cx="1160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Rule 2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80547" y="3079200"/>
            <a:ext cx="29113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: 125 / 492  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: 8 / 3000</a:t>
            </a:r>
          </a:p>
          <a:p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	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8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4639" t="5174" r="5722"/>
          <a:stretch/>
        </p:blipFill>
        <p:spPr>
          <a:xfrm>
            <a:off x="3661821" y="2911630"/>
            <a:ext cx="4896544" cy="375773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979712" y="1639811"/>
            <a:ext cx="1728192" cy="4100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5" name="正方形/長方形 14"/>
          <p:cNvSpPr/>
          <p:nvPr/>
        </p:nvSpPr>
        <p:spPr>
          <a:xfrm>
            <a:off x="6136170" y="1633923"/>
            <a:ext cx="2180246" cy="41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7" name="正方形/長方形 16"/>
          <p:cNvSpPr/>
          <p:nvPr/>
        </p:nvSpPr>
        <p:spPr>
          <a:xfrm>
            <a:off x="3851920" y="1633923"/>
            <a:ext cx="2160240" cy="410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" name="正方形/長方形 19"/>
          <p:cNvSpPr/>
          <p:nvPr/>
        </p:nvSpPr>
        <p:spPr>
          <a:xfrm>
            <a:off x="1979712" y="2146471"/>
            <a:ext cx="2088232" cy="410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1" name="正方形/長方形 20"/>
          <p:cNvSpPr/>
          <p:nvPr/>
        </p:nvSpPr>
        <p:spPr>
          <a:xfrm>
            <a:off x="4285090" y="2146471"/>
            <a:ext cx="2015102" cy="41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3" name="正方形/長方形 22"/>
          <p:cNvSpPr/>
          <p:nvPr/>
        </p:nvSpPr>
        <p:spPr>
          <a:xfrm>
            <a:off x="6444208" y="2154877"/>
            <a:ext cx="2015102" cy="4100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594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558365" y="6483588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347" y="220641"/>
            <a:ext cx="245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Results 3</a:t>
            </a:r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/4</a:t>
            </a:r>
            <a:endParaRPr lang="en-US" altLang="ja-JP" sz="32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585635" y="1570080"/>
            <a:ext cx="8090821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dock(A) :- bond(A, B, C, 1),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C, s),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D, B, 2), </a:t>
            </a:r>
            <a:endParaRPr lang="en-US" altLang="ja-JP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dock(A) :-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E, D, 1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bond(A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C, F, 2),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ring(A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G, E, 5)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5347" y="1131901"/>
            <a:ext cx="1160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Rule 1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80547" y="3079200"/>
            <a:ext cx="2695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: 118 / 492  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: 7 / 3000</a:t>
            </a:r>
          </a:p>
          <a:p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	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8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116" t="1638" r="3446" b="3499"/>
          <a:stretch/>
        </p:blipFill>
        <p:spPr>
          <a:xfrm>
            <a:off x="3702997" y="2924944"/>
            <a:ext cx="5112568" cy="3672408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283968" y="1639811"/>
            <a:ext cx="1728192" cy="4100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7" name="正方形/長方形 16"/>
          <p:cNvSpPr/>
          <p:nvPr/>
        </p:nvSpPr>
        <p:spPr>
          <a:xfrm>
            <a:off x="1979712" y="1633923"/>
            <a:ext cx="2160240" cy="410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" name="正方形/長方形 17"/>
          <p:cNvSpPr/>
          <p:nvPr/>
        </p:nvSpPr>
        <p:spPr>
          <a:xfrm>
            <a:off x="1979712" y="2146471"/>
            <a:ext cx="2088232" cy="410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" name="正方形/長方形 18"/>
          <p:cNvSpPr/>
          <p:nvPr/>
        </p:nvSpPr>
        <p:spPr>
          <a:xfrm>
            <a:off x="6136170" y="1633923"/>
            <a:ext cx="2180246" cy="41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" name="正方形/長方形 19"/>
          <p:cNvSpPr/>
          <p:nvPr/>
        </p:nvSpPr>
        <p:spPr>
          <a:xfrm>
            <a:off x="4285090" y="2146471"/>
            <a:ext cx="2015102" cy="41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2" name="正方形/長方形 21"/>
          <p:cNvSpPr/>
          <p:nvPr/>
        </p:nvSpPr>
        <p:spPr>
          <a:xfrm>
            <a:off x="6517338" y="2154877"/>
            <a:ext cx="2015102" cy="4100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9552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558365" y="6483588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347" y="220641"/>
            <a:ext cx="245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Results </a:t>
            </a:r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4/4</a:t>
            </a:r>
            <a:endParaRPr lang="en-US" altLang="ja-JP" sz="32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580547" y="1571169"/>
            <a:ext cx="8136905" cy="9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dock(A) :- bond(A, B, C, 1),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B, s),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C, n), 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dock(A) :-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D, B, 1),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bond(A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D, E, 2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ring(A, F, D, 6)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5347" y="1131901"/>
            <a:ext cx="1160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Rule 4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80547" y="3079200"/>
            <a:ext cx="2695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: 191 / 492  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: 10 / 3000</a:t>
            </a:r>
          </a:p>
          <a:p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	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8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4620" r="3360" b="4233"/>
          <a:stretch/>
        </p:blipFill>
        <p:spPr>
          <a:xfrm>
            <a:off x="3576127" y="3573002"/>
            <a:ext cx="3905392" cy="2910586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1979712" y="1633923"/>
            <a:ext cx="2160240" cy="410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7" name="正方形/長方形 16"/>
          <p:cNvSpPr/>
          <p:nvPr/>
        </p:nvSpPr>
        <p:spPr>
          <a:xfrm>
            <a:off x="4283968" y="1639811"/>
            <a:ext cx="1728192" cy="4100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" name="正方形/長方形 17"/>
          <p:cNvSpPr/>
          <p:nvPr/>
        </p:nvSpPr>
        <p:spPr>
          <a:xfrm>
            <a:off x="6156176" y="1633923"/>
            <a:ext cx="1728192" cy="4100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" name="正方形/長方形 18"/>
          <p:cNvSpPr/>
          <p:nvPr/>
        </p:nvSpPr>
        <p:spPr>
          <a:xfrm>
            <a:off x="1979712" y="2146471"/>
            <a:ext cx="2088232" cy="410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" name="正方形/長方形 19"/>
          <p:cNvSpPr/>
          <p:nvPr/>
        </p:nvSpPr>
        <p:spPr>
          <a:xfrm>
            <a:off x="4285090" y="2146471"/>
            <a:ext cx="2087110" cy="41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1" name="正方形/長方形 20"/>
          <p:cNvSpPr/>
          <p:nvPr/>
        </p:nvSpPr>
        <p:spPr>
          <a:xfrm>
            <a:off x="6516216" y="2154877"/>
            <a:ext cx="2015102" cy="4100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pic>
        <p:nvPicPr>
          <p:cNvPr id="1026" name="Picture 2" descr="https://upload.wikimedia.org/wikipedia/commons/thumb/f/f4/Sulfonamide-group.png/800px-Sulfonamide-gro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56" y="2933222"/>
            <a:ext cx="2005623" cy="14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950914" y="4288640"/>
            <a:ext cx="186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sulfonamide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778978" y="2904666"/>
            <a:ext cx="2005623" cy="209507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5124626" y="4448305"/>
            <a:ext cx="2005623" cy="209507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右矢印 6"/>
          <p:cNvSpPr/>
          <p:nvPr/>
        </p:nvSpPr>
        <p:spPr>
          <a:xfrm rot="7912539">
            <a:off x="6225635" y="4213262"/>
            <a:ext cx="766818" cy="230832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15347" y="220641"/>
            <a:ext cx="224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Conclusion</a:t>
            </a:r>
            <a:endParaRPr lang="en-US" altLang="ja-JP" sz="3200" b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73444" y="1733907"/>
            <a:ext cx="7798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Logic 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(ILP</a:t>
            </a:r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Useful Decoys: Enhanced (DUD-E</a:t>
            </a:r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enzymes : 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Carbonic anhydrase II 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03880" y="3731241"/>
            <a:ext cx="4563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ja-JP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ligand high </a:t>
            </a:r>
            <a:r>
              <a:rPr lang="ja-JP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73444" y="1231773"/>
            <a:ext cx="1462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2103880" y="4192906"/>
            <a:ext cx="4905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clear classification model</a:t>
            </a:r>
            <a:endParaRPr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1239784" y="4091281"/>
            <a:ext cx="731126" cy="332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41462" y="3183359"/>
            <a:ext cx="7398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Classified new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 (14 ligands, 8 decoys)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3444" y="5123066"/>
            <a:ext cx="703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method could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applied to </a:t>
            </a:r>
            <a:r>
              <a:rPr lang="ja-JP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zinc enzymes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13988" y="6053226"/>
            <a:ext cx="857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angiotensin-converting 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enzyme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histone deacetylase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metallo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-B-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lactamase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4788024" y="5455523"/>
            <a:ext cx="8640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7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2400" y="6097936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55911" y="1445875"/>
            <a:ext cx="7144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In-</a:t>
            </a:r>
            <a:r>
              <a:rPr lang="en-US" altLang="ja-JP" sz="2400" b="1" i="1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silico</a:t>
            </a:r>
            <a:r>
              <a:rPr lang="en-US" altLang="ja-JP" sz="2400" b="1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screening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is a powerful, 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low-cost 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method of </a:t>
            </a:r>
            <a:endParaRPr lang="en-US" altLang="ja-JP" sz="24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finding strong 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binders for proteins and enzymes</a:t>
            </a:r>
            <a:endParaRPr lang="en-US" altLang="ja-JP" sz="24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59899" y="2682380"/>
            <a:ext cx="65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Structure-Based 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Virtual Screening (SBVS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5346" y="220641"/>
            <a:ext cx="353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Introduction 1/4</a:t>
            </a:r>
            <a:endParaRPr kumimoji="1" lang="ja-JP" altLang="en-US" sz="3200" b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154400" y="4122540"/>
            <a:ext cx="65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Ligand-Based 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Virtual Screening (LBVS)</a:t>
            </a:r>
            <a:endParaRPr kumimoji="1" lang="ja-JP" altLang="en-US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84800" y="3327375"/>
            <a:ext cx="362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⇒  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Docking 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Simulation </a:t>
            </a:r>
            <a:endParaRPr lang="ja-JP" altLang="en-US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84800" y="4767535"/>
            <a:ext cx="341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⇒  </a:t>
            </a:r>
            <a:r>
              <a:rPr lang="en-US" altLang="ja-JP" sz="2400" b="1" i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M</a:t>
            </a:r>
            <a:r>
              <a:rPr lang="en-US" altLang="ja-JP" sz="2400" b="1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achine Learning</a:t>
            </a:r>
            <a:endParaRPr lang="ja-JP" altLang="en-US" sz="2400" b="1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56900" y="5331867"/>
            <a:ext cx="568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FingerPrint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Chemical 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Descriptor, …)</a:t>
            </a:r>
            <a:endParaRPr lang="ja-JP" altLang="en-US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724" y="5243428"/>
            <a:ext cx="934711" cy="847082"/>
          </a:xfrm>
          <a:prstGeom prst="rect">
            <a:avLst/>
          </a:prstGeom>
        </p:spPr>
      </p:pic>
      <p:pic>
        <p:nvPicPr>
          <p:cNvPr id="19" name="Picture 6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6" t="73137" r="54540" b="14507"/>
          <a:stretch/>
        </p:blipFill>
        <p:spPr bwMode="auto">
          <a:xfrm>
            <a:off x="7439432" y="3904367"/>
            <a:ext cx="7200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2400" y="6097936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5346" y="220641"/>
            <a:ext cx="353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Introduction 2/4</a:t>
            </a:r>
            <a:endParaRPr kumimoji="1" lang="ja-JP" altLang="en-US" sz="3200" b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034254" y="1844824"/>
            <a:ext cx="252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Machine Learning</a:t>
            </a:r>
          </a:p>
          <a:p>
            <a:r>
              <a:rPr lang="ja-JP" altLang="en-US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Inhibitor </a:t>
            </a:r>
            <a:r>
              <a:rPr lang="en-US" altLang="ja-JP" sz="2000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DataBase</a:t>
            </a:r>
            <a:endParaRPr kumimoji="1" lang="ja-JP" altLang="en-US" sz="2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/>
          <a:srcRect l="28333" t="26650" r="46468" b="60939"/>
          <a:stretch/>
        </p:blipFill>
        <p:spPr>
          <a:xfrm>
            <a:off x="339479" y="3721639"/>
            <a:ext cx="1224136" cy="795590"/>
          </a:xfrm>
          <a:prstGeom prst="rect">
            <a:avLst/>
          </a:prstGeom>
        </p:spPr>
      </p:pic>
      <p:pic>
        <p:nvPicPr>
          <p:cNvPr id="2052" name="Picture 4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55236" r="51083" b="30161"/>
          <a:stretch/>
        </p:blipFill>
        <p:spPr bwMode="auto">
          <a:xfrm>
            <a:off x="843535" y="2785535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6" t="73137" r="54540" b="14507"/>
          <a:stretch/>
        </p:blipFill>
        <p:spPr bwMode="auto">
          <a:xfrm>
            <a:off x="1779639" y="3721639"/>
            <a:ext cx="7200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27" y="2562467"/>
            <a:ext cx="1096841" cy="93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55236" r="51083" b="30161"/>
          <a:stretch/>
        </p:blipFill>
        <p:spPr bwMode="auto">
          <a:xfrm>
            <a:off x="6282098" y="346961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/>
          <a:srcRect l="28333" t="26650" r="46468" b="60939"/>
          <a:stretch/>
        </p:blipFill>
        <p:spPr>
          <a:xfrm>
            <a:off x="7884368" y="3397603"/>
            <a:ext cx="1224136" cy="795590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2458405" y="3471362"/>
            <a:ext cx="62049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5292080" y="3436218"/>
            <a:ext cx="62049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10064" y="2860154"/>
            <a:ext cx="11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ligand</a:t>
            </a:r>
            <a:endParaRPr kumimoji="1" lang="ja-JP" altLang="en-US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39369" y="2860154"/>
            <a:ext cx="11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decoy</a:t>
            </a:r>
            <a:endParaRPr kumimoji="1" lang="ja-JP" altLang="en-US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7279355" y="2934773"/>
            <a:ext cx="0" cy="1869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79512" y="1147621"/>
            <a:ext cx="65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400" b="1" i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Machine </a:t>
            </a:r>
            <a:r>
              <a:rPr lang="en-US" altLang="ja-JP" sz="2400" b="1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Learning Method</a:t>
            </a:r>
            <a:endParaRPr kumimoji="1" lang="ja-JP" altLang="en-US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74277" y="1952545"/>
            <a:ext cx="2223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Inhibitor 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candidates</a:t>
            </a:r>
            <a:endParaRPr lang="ja-JP" altLang="en-US" sz="2000" dirty="0"/>
          </a:p>
        </p:txBody>
      </p:sp>
      <p:pic>
        <p:nvPicPr>
          <p:cNvPr id="2058" name="Picture 10" descr="http://lab.sonicmoov.com/files/2014/03/db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7223" r="21883" b="10665"/>
          <a:stretch/>
        </p:blipFill>
        <p:spPr bwMode="auto">
          <a:xfrm>
            <a:off x="4008293" y="3637503"/>
            <a:ext cx="851739" cy="8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円/楕円 19"/>
          <p:cNvSpPr/>
          <p:nvPr/>
        </p:nvSpPr>
        <p:spPr>
          <a:xfrm>
            <a:off x="5076056" y="3090986"/>
            <a:ext cx="1034008" cy="102669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rot="1972786">
            <a:off x="4975588" y="4315879"/>
            <a:ext cx="354898" cy="97697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下矢印 36"/>
          <p:cNvSpPr/>
          <p:nvPr/>
        </p:nvSpPr>
        <p:spPr>
          <a:xfrm rot="19646600">
            <a:off x="6015851" y="4323273"/>
            <a:ext cx="354898" cy="97697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771800" y="6053226"/>
            <a:ext cx="290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SVM</a:t>
            </a:r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2000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RandomForest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…</a:t>
            </a:r>
            <a:endParaRPr kumimoji="1" lang="ja-JP" altLang="en-US" sz="2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8"/>
          <a:srcRect l="21231" r="22829"/>
          <a:stretch/>
        </p:blipFill>
        <p:spPr>
          <a:xfrm rot="1638885">
            <a:off x="6827346" y="5257875"/>
            <a:ext cx="686417" cy="840522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882127" y="6053226"/>
            <a:ext cx="694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ILP</a:t>
            </a:r>
            <a:endParaRPr kumimoji="1" lang="ja-JP" altLang="en-US" sz="2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49" name="正方形/長方形 2048"/>
          <p:cNvSpPr/>
          <p:nvPr/>
        </p:nvSpPr>
        <p:spPr>
          <a:xfrm>
            <a:off x="4726697" y="5374118"/>
            <a:ext cx="1879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endParaRPr lang="en-US" altLang="ja-JP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model</a:t>
            </a:r>
            <a:endParaRPr lang="ja-JP" alt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882127" y="2021506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Result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065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2400" y="6097936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7877" y="2132856"/>
            <a:ext cx="444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CAH2 contain zinc.</a:t>
            </a:r>
            <a:endParaRPr lang="en-US" altLang="ja-JP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7877" y="4682795"/>
            <a:ext cx="22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CA inhibitors</a:t>
            </a:r>
            <a:endParaRPr lang="en-US" altLang="ja-JP" sz="24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5346" y="220641"/>
            <a:ext cx="353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Introduction 3/4</a:t>
            </a:r>
            <a:endParaRPr kumimoji="1" lang="ja-JP" altLang="en-US" sz="3200" b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48436" y="5409314"/>
            <a:ext cx="128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Remedy</a:t>
            </a:r>
            <a:endParaRPr kumimoji="1" lang="ja-JP" altLang="en-US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95636" y="5173482"/>
            <a:ext cx="188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Epilepsy</a:t>
            </a:r>
            <a:endParaRPr lang="en-US" altLang="ja-JP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7877" y="3040895"/>
            <a:ext cx="383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Catalytic reaction :</a:t>
            </a:r>
            <a:endParaRPr lang="ja-JP" altLang="en-US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17877" y="1351394"/>
            <a:ext cx="4161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Carbonic 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anhydrase II </a:t>
            </a:r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CAH2</a:t>
            </a:r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1/1c/Carbonic_anhydrase_1CA2.png/800px-Carbonic_anhydrase_1C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9546"/>
            <a:ext cx="3395215" cy="33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09" y="3664555"/>
            <a:ext cx="5687220" cy="37914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521502" y="3102450"/>
            <a:ext cx="908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CAH2</a:t>
            </a:r>
            <a:endParaRPr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95635" y="5703639"/>
            <a:ext cx="188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Glaucoma</a:t>
            </a:r>
            <a:endParaRPr lang="en-US" altLang="ja-JP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左中かっこ 6"/>
          <p:cNvSpPr/>
          <p:nvPr/>
        </p:nvSpPr>
        <p:spPr>
          <a:xfrm>
            <a:off x="2336842" y="5173482"/>
            <a:ext cx="158793" cy="9918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4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2400" y="6097936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8818" y="155679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Drug-discovery researchers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expects</a:t>
            </a:r>
            <a:endParaRPr lang="en-US" altLang="ja-JP" sz="24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5346" y="220641"/>
            <a:ext cx="353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Introduction </a:t>
            </a:r>
            <a:r>
              <a:rPr lang="en-US" altLang="ja-JP" sz="32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4</a:t>
            </a:r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/4</a:t>
            </a:r>
            <a:endParaRPr kumimoji="1" lang="ja-JP" altLang="en-US" sz="3200" b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28818" y="4038200"/>
            <a:ext cx="80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objective is </a:t>
            </a:r>
            <a:r>
              <a:rPr lang="en-US" altLang="ja-JP" sz="2400" i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sz="2400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creening </a:t>
            </a:r>
            <a:r>
              <a:rPr lang="en-US" altLang="ja-JP" sz="2400" i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many inhibitor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candidates of 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CAH2</a:t>
            </a:r>
            <a:endParaRPr lang="ja-JP" altLang="en-US" sz="2400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401978" y="2217774"/>
            <a:ext cx="6349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ja-JP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inhibitors</a:t>
            </a:r>
            <a:endParaRPr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01978" y="2679439"/>
            <a:ext cx="3474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model</a:t>
            </a:r>
            <a:endParaRPr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28818" y="4930014"/>
            <a:ext cx="2626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 provides</a:t>
            </a:r>
          </a:p>
        </p:txBody>
      </p:sp>
      <p:sp>
        <p:nvSpPr>
          <p:cNvPr id="2" name="左中かっこ 1"/>
          <p:cNvSpPr/>
          <p:nvPr/>
        </p:nvSpPr>
        <p:spPr>
          <a:xfrm>
            <a:off x="1115616" y="2217774"/>
            <a:ext cx="286362" cy="923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635896" y="4735731"/>
            <a:ext cx="4494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ja-JP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</a:t>
            </a:r>
            <a:endParaRPr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635896" y="5160846"/>
            <a:ext cx="4079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左中かっこ 20"/>
          <p:cNvSpPr/>
          <p:nvPr/>
        </p:nvSpPr>
        <p:spPr>
          <a:xfrm>
            <a:off x="3325644" y="4730698"/>
            <a:ext cx="286362" cy="923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558365" y="6483588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01193" y="105273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Data </a:t>
            </a:r>
            <a:r>
              <a:rPr lang="en-US" altLang="ja-JP" sz="24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Extraction </a:t>
            </a:r>
            <a:endParaRPr lang="en-US" altLang="ja-JP" sz="24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347" y="220641"/>
            <a:ext cx="245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Method 1/4</a:t>
            </a:r>
            <a:endParaRPr lang="en-US" altLang="ja-JP" sz="32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722538" y="1703544"/>
            <a:ext cx="345638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Obtain ligands  and  decoys</a:t>
            </a:r>
          </a:p>
          <a:p>
            <a:endParaRPr lang="en-US" altLang="ja-JP" sz="20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actives_final.mo2</a:t>
            </a:r>
          </a:p>
          <a:p>
            <a:r>
              <a:rPr lang="ja-JP" altLang="en-US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⇒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Ligand(inhibitor)</a:t>
            </a:r>
          </a:p>
          <a:p>
            <a:endParaRPr lang="en-US" altLang="ja-JP" sz="20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decoys_final.mol2</a:t>
            </a:r>
            <a:endParaRPr lang="en-US" altLang="ja-JP" sz="2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⇒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Decoy(non-inhibitor) </a:t>
            </a:r>
          </a:p>
        </p:txBody>
      </p:sp>
      <p:sp>
        <p:nvSpPr>
          <p:cNvPr id="4" name="下矢印 3"/>
          <p:cNvSpPr/>
          <p:nvPr/>
        </p:nvSpPr>
        <p:spPr>
          <a:xfrm rot="16200000">
            <a:off x="3869352" y="2421182"/>
            <a:ext cx="432048" cy="905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83" y="1856223"/>
            <a:ext cx="1129566" cy="13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738073" y="3305110"/>
            <a:ext cx="3270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Database </a:t>
            </a:r>
            <a:r>
              <a:rPr lang="en-US" altLang="ja-JP" sz="20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of Useful </a:t>
            </a:r>
            <a:endParaRPr lang="en-US" altLang="ja-JP" sz="2000" b="1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Decoys</a:t>
            </a:r>
            <a:r>
              <a:rPr lang="en-US" altLang="ja-JP" sz="20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: </a:t>
            </a:r>
            <a:r>
              <a:rPr lang="en-US" altLang="ja-JP" sz="20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Enhanced </a:t>
            </a:r>
          </a:p>
          <a:p>
            <a:r>
              <a:rPr lang="en-US" altLang="ja-JP" sz="20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(DUD-E)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39902" y="1670556"/>
            <a:ext cx="2808312" cy="2708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45019" y="1670556"/>
            <a:ext cx="4247461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22" y="2400911"/>
            <a:ext cx="399265" cy="51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967" y="3345565"/>
            <a:ext cx="399265" cy="51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/>
          <a:srcRect l="11214" t="14036" r="11863" b="12647"/>
          <a:stretch/>
        </p:blipFill>
        <p:spPr>
          <a:xfrm>
            <a:off x="465580" y="4937416"/>
            <a:ext cx="8358878" cy="142481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>
            <a:off x="7088903" y="2624915"/>
            <a:ext cx="1288764" cy="231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8239043" y="3602667"/>
            <a:ext cx="189671" cy="1334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129706" y="4613066"/>
            <a:ext cx="2817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CA inhibitors 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43113" y="1678136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Database</a:t>
            </a:r>
            <a:endParaRPr lang="en-US" altLang="ja-JP" sz="2000" b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09550" y="6027285"/>
            <a:ext cx="1773939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855488" y="6279727"/>
            <a:ext cx="1682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Training data</a:t>
            </a:r>
            <a:endParaRPr lang="en-US" altLang="ja-JP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558365" y="6483588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01193" y="1052736"/>
            <a:ext cx="433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Machine 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learning with </a:t>
            </a:r>
            <a:r>
              <a:rPr lang="en-US" altLang="ja-JP" sz="24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ILP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346" y="220641"/>
            <a:ext cx="5120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Method 2/4 </a:t>
            </a:r>
            <a:endParaRPr lang="en-US" altLang="ja-JP" sz="32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57626" y="3847161"/>
            <a:ext cx="685581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Clauses(Input)</a:t>
            </a:r>
          </a:p>
          <a:p>
            <a:r>
              <a:rPr lang="ja-JP" altLang="en-US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bond(compound,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atomid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atomid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bondtype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</a:p>
          <a:p>
            <a:r>
              <a:rPr lang="ja-JP" altLang="en-US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atom(compound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2400" dirty="0" err="1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atomid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atomtype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ring(compound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ringid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atomid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ringsize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796752" y="2594519"/>
            <a:ext cx="7632848" cy="2898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0572" y="1661899"/>
            <a:ext cx="471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ILP 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system : </a:t>
            </a:r>
            <a:r>
              <a:rPr lang="en-US" altLang="ja-JP" sz="20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GKS</a:t>
            </a:r>
            <a:endParaRPr lang="en-US" altLang="ja-JP" sz="2000" b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Input data : </a:t>
            </a:r>
            <a:r>
              <a:rPr lang="en-US" altLang="ja-JP" sz="2000" b="1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CompoundStructure</a:t>
            </a:r>
            <a:endParaRPr lang="en-US" altLang="ja-JP" sz="2000" b="1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29360" y="1277469"/>
            <a:ext cx="2012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actives_final.mo2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decoys_final.mo2</a:t>
            </a:r>
            <a:endParaRPr lang="en-US" altLang="ja-JP" sz="2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61" y="1202840"/>
            <a:ext cx="697125" cy="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左カーブ矢印 6"/>
          <p:cNvSpPr/>
          <p:nvPr/>
        </p:nvSpPr>
        <p:spPr>
          <a:xfrm>
            <a:off x="7373454" y="5161136"/>
            <a:ext cx="614305" cy="11296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24233" y="2158011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Extraction</a:t>
            </a:r>
            <a:endParaRPr lang="ja-JP" altLang="en-US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6752" y="5768359"/>
            <a:ext cx="82829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Rule(Output)</a:t>
            </a:r>
          </a:p>
          <a:p>
            <a:r>
              <a:rPr lang="en-US" altLang="ja-JP" sz="2400" i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bond(A</a:t>
            </a:r>
            <a:r>
              <a:rPr lang="en-US" altLang="ja-JP" sz="2400" i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B, C, 2), atom(A, B, cl), ring(A, D, B, 6)</a:t>
            </a:r>
          </a:p>
        </p:txBody>
      </p:sp>
      <p:sp>
        <p:nvSpPr>
          <p:cNvPr id="13" name="右カーブ矢印 12"/>
          <p:cNvSpPr/>
          <p:nvPr/>
        </p:nvSpPr>
        <p:spPr>
          <a:xfrm>
            <a:off x="5053734" y="1729722"/>
            <a:ext cx="549853" cy="11556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57626" y="2675526"/>
            <a:ext cx="685581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Class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Positive </a:t>
            </a:r>
            <a:r>
              <a:rPr lang="ja-JP" altLang="en-US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⇒ 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Ligand(actives_final.mo2)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Negative </a:t>
            </a:r>
            <a:r>
              <a:rPr lang="ja-JP" altLang="en-US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⇒ </a:t>
            </a:r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ecoy(decoys_final.mo2)</a:t>
            </a:r>
          </a:p>
        </p:txBody>
      </p:sp>
    </p:spTree>
    <p:extLst>
      <p:ext uri="{BB962C8B-B14F-4D97-AF65-F5344CB8AC3E}">
        <p14:creationId xmlns:p14="http://schemas.microsoft.com/office/powerpoint/2010/main" val="7671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558365" y="6483588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346" y="220641"/>
            <a:ext cx="5120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Method 3/4 </a:t>
            </a:r>
            <a:endParaRPr lang="en-US" altLang="ja-JP" sz="32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2976691" y="1124744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training data</a:t>
            </a:r>
          </a:p>
        </p:txBody>
      </p:sp>
      <p:pic>
        <p:nvPicPr>
          <p:cNvPr id="13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38" y="1637672"/>
            <a:ext cx="697125" cy="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055044" y="4681004"/>
            <a:ext cx="3554178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If </a:t>
            </a:r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the 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compound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applies to rules,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value is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not,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predicted value is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  <a:p>
            <a:endParaRPr lang="en-US" altLang="ja-JP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※1 : ligand, 0 : decoy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83" y="1757668"/>
            <a:ext cx="697125" cy="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28" y="1887923"/>
            <a:ext cx="697125" cy="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12" y="1628800"/>
            <a:ext cx="697125" cy="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57" y="1748796"/>
            <a:ext cx="697125" cy="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02" y="1879051"/>
            <a:ext cx="697125" cy="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19" y="1669606"/>
            <a:ext cx="697125" cy="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64" y="1789602"/>
            <a:ext cx="697125" cy="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09" y="1919857"/>
            <a:ext cx="697125" cy="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755576" y="4437112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test data</a:t>
            </a:r>
          </a:p>
        </p:txBody>
      </p:sp>
      <p:pic>
        <p:nvPicPr>
          <p:cNvPr id="25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50" y="5063150"/>
            <a:ext cx="697125" cy="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754802" y="3480139"/>
            <a:ext cx="5448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i="1" u="sng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bond(A, B, C, 2), atom(A, B, cl), ring(A, D, B, 6)</a:t>
            </a:r>
          </a:p>
        </p:txBody>
      </p:sp>
      <p:sp>
        <p:nvSpPr>
          <p:cNvPr id="5" name="下矢印 4"/>
          <p:cNvSpPr/>
          <p:nvPr/>
        </p:nvSpPr>
        <p:spPr>
          <a:xfrm>
            <a:off x="3726374" y="2907119"/>
            <a:ext cx="348563" cy="556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6080" y="4106695"/>
            <a:ext cx="2058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 to rules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左中かっこ 6"/>
          <p:cNvSpPr/>
          <p:nvPr/>
        </p:nvSpPr>
        <p:spPr>
          <a:xfrm>
            <a:off x="1990464" y="4484417"/>
            <a:ext cx="610756" cy="16488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5273" y="4502053"/>
            <a:ext cx="15121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1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2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3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n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左カーブ矢印 26"/>
          <p:cNvSpPr/>
          <p:nvPr/>
        </p:nvSpPr>
        <p:spPr>
          <a:xfrm>
            <a:off x="4047667" y="3958268"/>
            <a:ext cx="59658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57919" y="2922958"/>
            <a:ext cx="155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ake rules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052611" y="6252755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igand or decoy?</a:t>
            </a:r>
          </a:p>
        </p:txBody>
      </p:sp>
    </p:spTree>
    <p:extLst>
      <p:ext uri="{BB962C8B-B14F-4D97-AF65-F5344CB8AC3E}">
        <p14:creationId xmlns:p14="http://schemas.microsoft.com/office/powerpoint/2010/main" val="33600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558365" y="6483588"/>
            <a:ext cx="514400" cy="313009"/>
          </a:xfrm>
        </p:spPr>
        <p:txBody>
          <a:bodyPr/>
          <a:lstStyle/>
          <a:p>
            <a:fld id="{7D1BD3C6-FC59-4B44-8FC7-72ED0EA71BB9}" type="slidenum">
              <a:rPr kumimoji="1" lang="ja-JP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01192" y="980728"/>
            <a:ext cx="293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Evaluation method </a:t>
            </a:r>
            <a:endParaRPr lang="en-US" altLang="ja-JP" sz="24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347" y="220641"/>
            <a:ext cx="245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Method </a:t>
            </a:r>
            <a:r>
              <a:rPr lang="en-US" altLang="ja-JP" sz="32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4</a:t>
            </a:r>
            <a:r>
              <a:rPr lang="en-US" altLang="ja-JP" sz="3200" b="1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/4</a:t>
            </a:r>
            <a:endParaRPr lang="en-US" altLang="ja-JP" sz="32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41463" y="908307"/>
            <a:ext cx="80881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>
            <a:grpSpLocks noChangeAspect="1"/>
          </p:cNvGrpSpPr>
          <p:nvPr/>
        </p:nvGrpSpPr>
        <p:grpSpPr>
          <a:xfrm>
            <a:off x="-11079" y="1514401"/>
            <a:ext cx="9131415" cy="4504633"/>
            <a:chOff x="610836" y="383553"/>
            <a:chExt cx="8541848" cy="4213793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3"/>
            <a:srcRect b="37675"/>
            <a:stretch/>
          </p:blipFill>
          <p:spPr>
            <a:xfrm>
              <a:off x="610836" y="383553"/>
              <a:ext cx="4322439" cy="421379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3"/>
            <a:srcRect t="61344"/>
            <a:stretch/>
          </p:blipFill>
          <p:spPr>
            <a:xfrm>
              <a:off x="4830245" y="383553"/>
              <a:ext cx="4322439" cy="2613546"/>
            </a:xfrm>
            <a:prstGeom prst="rect">
              <a:avLst/>
            </a:prstGeom>
          </p:spPr>
        </p:pic>
      </p:grpSp>
      <p:sp>
        <p:nvSpPr>
          <p:cNvPr id="5" name="正方形/長方形 4"/>
          <p:cNvSpPr/>
          <p:nvPr/>
        </p:nvSpPr>
        <p:spPr>
          <a:xfrm>
            <a:off x="201193" y="1761721"/>
            <a:ext cx="4408506" cy="425731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998690" y="4797152"/>
            <a:ext cx="1661542" cy="7920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03626" y="4971628"/>
            <a:ext cx="165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Ligand : 14</a:t>
            </a:r>
            <a:endParaRPr lang="en-US" altLang="ja-JP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1971" y="1761721"/>
            <a:ext cx="3494445" cy="245936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7231360" y="4797152"/>
            <a:ext cx="1589112" cy="7920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236296" y="4971628"/>
            <a:ext cx="146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Decoy : 8</a:t>
            </a:r>
            <a:endParaRPr lang="en-US" altLang="ja-JP" sz="24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15757" y="6165304"/>
            <a:ext cx="69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inhibitor candidates that are not included in DUD-E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15099</TotalTime>
  <Words>1512</Words>
  <Application>Microsoft Office PowerPoint</Application>
  <PresentationFormat>画面に合わせる (4:3)</PresentationFormat>
  <Paragraphs>251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Arial Unicode MS</vt:lpstr>
      <vt:lpstr>HGｺﾞｼｯｸM</vt:lpstr>
      <vt:lpstr>HG明朝B</vt:lpstr>
      <vt:lpstr>ＭＳ Ｐゴシック</vt:lpstr>
      <vt:lpstr>Arial</vt:lpstr>
      <vt:lpstr>Calibri</vt:lpstr>
      <vt:lpstr>Georgia</vt:lpstr>
      <vt:lpstr>Times New Roman</vt:lpstr>
      <vt:lpstr>Trebuchet MS</vt:lpstr>
      <vt:lpstr>Wingdings 2</vt:lpstr>
      <vt:lpstr>Office テーマ</vt:lpstr>
      <vt:lpstr>アーバン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ito</dc:creator>
  <cp:lastModifiedBy>Tadasuke　Ito</cp:lastModifiedBy>
  <cp:revision>666</cp:revision>
  <dcterms:created xsi:type="dcterms:W3CDTF">2013-10-02T09:39:51Z</dcterms:created>
  <dcterms:modified xsi:type="dcterms:W3CDTF">2015-08-20T07:06:24Z</dcterms:modified>
</cp:coreProperties>
</file>