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  <p:sldMasterId id="2147483881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38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70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087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775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39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577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122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59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039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44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94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8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97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5767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83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44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6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0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35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34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9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34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9B53A0-5D06-4C12-B8A7-38DE5EB0F3D6}" type="datetimeFigureOut">
              <a:rPr kumimoji="1" lang="ja-JP" altLang="en-US" smtClean="0"/>
              <a:t>2015/8/20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E3F5AF-EA87-4F6F-94D6-04D5A2DEADE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51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800" dirty="0" smtClean="0"/>
              <a:t>Extracting the Common Structure of Compounds to Induce Plant Immunity Activation using ILP</a:t>
            </a:r>
            <a:endParaRPr kumimoji="1" lang="ja-JP" altLang="en-US" sz="3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0100" y="4687909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20/08/2015</a:t>
            </a:r>
          </a:p>
          <a:p>
            <a:r>
              <a:rPr lang="en-US" altLang="ja-JP" dirty="0"/>
              <a:t>Department of Industrial Administration, Faculty of Science and Technology,</a:t>
            </a:r>
            <a:br>
              <a:rPr lang="en-US" altLang="ja-JP" dirty="0"/>
            </a:br>
            <a:r>
              <a:rPr lang="en-US" altLang="ja-JP" dirty="0"/>
              <a:t>Tokyo University of </a:t>
            </a:r>
            <a:r>
              <a:rPr lang="en-US" altLang="ja-JP" dirty="0" smtClean="0"/>
              <a:t>Science</a:t>
            </a:r>
          </a:p>
          <a:p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Presenter: Atsushi Matsumoto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044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Experiment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９</a:t>
            </a:r>
            <a:endParaRPr lang="en-US" altLang="ja-JP" sz="2400" b="1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3031" y="1271867"/>
            <a:ext cx="122349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①</a:t>
            </a:r>
            <a:r>
              <a:rPr lang="en-US" altLang="ja-JP" sz="3200" dirty="0" smtClean="0"/>
              <a:t>ILP</a:t>
            </a:r>
            <a:endParaRPr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98634" y="1302644"/>
            <a:ext cx="766809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 several  predicates as background knowledge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3030" y="4894578"/>
            <a:ext cx="627201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②</a:t>
            </a:r>
            <a:r>
              <a:rPr lang="en-US" altLang="ja-JP" sz="3200" dirty="0" smtClean="0"/>
              <a:t>SVM(</a:t>
            </a:r>
            <a:r>
              <a:rPr lang="en-US" altLang="ja-JP" sz="3200" dirty="0"/>
              <a:t>T</a:t>
            </a:r>
            <a:r>
              <a:rPr lang="en-US" altLang="ja-JP" sz="3200" dirty="0" smtClean="0"/>
              <a:t>o compare </a:t>
            </a:r>
            <a:r>
              <a:rPr lang="en-US" altLang="ja-JP" sz="3200" dirty="0"/>
              <a:t>with </a:t>
            </a:r>
            <a:r>
              <a:rPr lang="en-US" altLang="ja-JP" sz="3200" dirty="0" smtClean="0"/>
              <a:t>ILP</a:t>
            </a:r>
            <a:r>
              <a:rPr lang="en-US" altLang="ja-JP" sz="3200" dirty="0"/>
              <a:t>)</a:t>
            </a:r>
            <a:endParaRPr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09707" y="5640678"/>
            <a:ext cx="452458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U</a:t>
            </a:r>
            <a:r>
              <a:rPr lang="en-US" altLang="ja-JP" sz="2800" dirty="0" smtClean="0"/>
              <a:t>sing </a:t>
            </a:r>
            <a:r>
              <a:rPr lang="en-US" altLang="ja-JP" sz="2800" dirty="0"/>
              <a:t>77 features for </a:t>
            </a:r>
            <a:r>
              <a:rPr lang="en-US" altLang="ja-JP" sz="2800" dirty="0" smtClean="0"/>
              <a:t>learning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982" y="2050630"/>
            <a:ext cx="6756920" cy="27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 smtClean="0"/>
              <a:t>SVM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33" y="2294817"/>
            <a:ext cx="7461134" cy="299839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954089" y="2001207"/>
            <a:ext cx="3313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>
                <a:solidFill>
                  <a:srgbClr val="000000"/>
                </a:solidFill>
              </a:rPr>
              <a:t>Attributes used for </a:t>
            </a:r>
            <a:r>
              <a:rPr lang="en-US" altLang="ja-JP" sz="2400" dirty="0" smtClean="0">
                <a:solidFill>
                  <a:srgbClr val="000000"/>
                </a:solidFill>
              </a:rPr>
              <a:t>SVM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17957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637" y="4985919"/>
            <a:ext cx="7128434" cy="1152715"/>
          </a:xfrm>
          <a:prstGeom prst="rect">
            <a:avLst/>
          </a:prstGeom>
        </p:spPr>
      </p:pic>
      <p:pic>
        <p:nvPicPr>
          <p:cNvPr id="22" name="図 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37" y="1611135"/>
            <a:ext cx="7128434" cy="28882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 smtClean="0"/>
              <a:t>Result</a:t>
            </a:r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378236" y="154547"/>
            <a:ext cx="72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１０</a:t>
            </a:r>
            <a:endParaRPr lang="en-US" altLang="ja-JP" sz="2400" b="1" dirty="0" smtClean="0"/>
          </a:p>
        </p:txBody>
      </p:sp>
      <p:sp>
        <p:nvSpPr>
          <p:cNvPr id="11" name="角丸四角形 10"/>
          <p:cNvSpPr/>
          <p:nvPr/>
        </p:nvSpPr>
        <p:spPr>
          <a:xfrm>
            <a:off x="2282780" y="1765708"/>
            <a:ext cx="473299" cy="245063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7128625" y="1765707"/>
            <a:ext cx="807446" cy="2450629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223436" y="3901865"/>
            <a:ext cx="6712635" cy="31447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1917125" y="5197127"/>
            <a:ext cx="555619" cy="688518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7066186" y="5197127"/>
            <a:ext cx="869885" cy="688518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1065215" y="5524846"/>
            <a:ext cx="6870856" cy="360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1817" y="1180932"/>
            <a:ext cx="122349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①</a:t>
            </a:r>
            <a:r>
              <a:rPr lang="en-US" altLang="ja-JP" sz="3200" dirty="0" smtClean="0"/>
              <a:t>ILP</a:t>
            </a:r>
            <a:endParaRPr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1817" y="4312452"/>
            <a:ext cx="627201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/>
              <a:t>②</a:t>
            </a:r>
            <a:r>
              <a:rPr lang="en-US" altLang="ja-JP" sz="3200" dirty="0" smtClean="0"/>
              <a:t>SVM(To compare with </a:t>
            </a:r>
            <a:r>
              <a:rPr lang="en-US" altLang="ja-JP" sz="3200" dirty="0"/>
              <a:t>ILP)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9224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/>
              <a:t>E</a:t>
            </a:r>
            <a:r>
              <a:rPr lang="ja-JP" altLang="en-US" sz="4400" dirty="0"/>
              <a:t>xample</a:t>
            </a:r>
            <a:r>
              <a:rPr lang="en-US" altLang="ja-JP" sz="4400" dirty="0"/>
              <a:t>s</a:t>
            </a:r>
            <a:r>
              <a:rPr lang="ja-JP" altLang="en-US" sz="4400" dirty="0"/>
              <a:t> of </a:t>
            </a:r>
            <a:r>
              <a:rPr lang="en-US" altLang="ja-JP" sz="4400" dirty="0"/>
              <a:t>the</a:t>
            </a:r>
            <a:r>
              <a:rPr lang="ja-JP" altLang="en-US" sz="4400" dirty="0"/>
              <a:t> Common Structure</a:t>
            </a:r>
            <a:r>
              <a:rPr lang="en-US" altLang="ja-JP" sz="4400" dirty="0" smtClean="0"/>
              <a:t>s</a:t>
            </a:r>
            <a:endParaRPr lang="ja-JP" altLang="en-US" sz="4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378236" y="154547"/>
            <a:ext cx="72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１１</a:t>
            </a:r>
            <a:endParaRPr lang="en-US" altLang="ja-JP" sz="2400" b="1" dirty="0" smtClean="0"/>
          </a:p>
        </p:txBody>
      </p:sp>
      <p:pic>
        <p:nvPicPr>
          <p:cNvPr id="22" name="図 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24" y="1899762"/>
            <a:ext cx="8767352" cy="2865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 descr="C:\Users\Ohwada\Desktop\既存の植物免疫活性化剤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731" y="4765184"/>
            <a:ext cx="4994984" cy="15964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2783853" y="6361682"/>
            <a:ext cx="365356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Times New Roman" panose="02020603050405020304" pitchFamily="18" charset="0"/>
                <a:ea typeface="ＭＳ 明朝" panose="02020609040205080304" pitchFamily="17" charset="-128"/>
              </a:rPr>
              <a:t>Known plant-immunity activators</a:t>
            </a:r>
            <a:endParaRPr lang="ja-JP" altLang="en-US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086931" y="1539542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Rules</a:t>
            </a:r>
            <a:endParaRPr lang="ja-JP" altLang="en-US" sz="28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337256" y="4555088"/>
            <a:ext cx="893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Rule2</a:t>
            </a:r>
            <a:endParaRPr lang="ja-JP" altLang="en-US" sz="2400" dirty="0"/>
          </a:p>
        </p:txBody>
      </p:sp>
      <p:sp>
        <p:nvSpPr>
          <p:cNvPr id="25" name="正方形/長方形 24"/>
          <p:cNvSpPr/>
          <p:nvPr/>
        </p:nvSpPr>
        <p:spPr>
          <a:xfrm>
            <a:off x="4125402" y="4555088"/>
            <a:ext cx="893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Rule2</a:t>
            </a:r>
            <a:endParaRPr lang="ja-JP" altLang="en-US" sz="2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5531979" y="4556076"/>
            <a:ext cx="1358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Rule1,2,5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2563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dirty="0" smtClean="0"/>
              <a:t>E</a:t>
            </a:r>
            <a:r>
              <a:rPr lang="ja-JP" altLang="en-US" sz="4400" dirty="0" smtClean="0"/>
              <a:t>xample</a:t>
            </a:r>
            <a:r>
              <a:rPr lang="en-US" altLang="ja-JP" sz="4400" dirty="0" smtClean="0"/>
              <a:t>s</a:t>
            </a:r>
            <a:r>
              <a:rPr lang="ja-JP" altLang="en-US" sz="4400" dirty="0" smtClean="0"/>
              <a:t> </a:t>
            </a:r>
            <a:r>
              <a:rPr lang="ja-JP" altLang="en-US" sz="4400" dirty="0"/>
              <a:t>of </a:t>
            </a:r>
            <a:r>
              <a:rPr lang="en-US" altLang="ja-JP" sz="4400" dirty="0" smtClean="0"/>
              <a:t>the</a:t>
            </a:r>
            <a:r>
              <a:rPr lang="ja-JP" altLang="en-US" sz="4400" dirty="0" smtClean="0"/>
              <a:t> Common Structure</a:t>
            </a:r>
            <a:r>
              <a:rPr lang="en-US" altLang="ja-JP" sz="4400" dirty="0" smtClean="0"/>
              <a:t>s</a:t>
            </a:r>
            <a:endParaRPr lang="ja-JP" altLang="en-US" sz="4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378236" y="154547"/>
            <a:ext cx="72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１</a:t>
            </a:r>
            <a:r>
              <a:rPr lang="ja-JP" altLang="en-US" sz="2400" b="1" dirty="0"/>
              <a:t>２</a:t>
            </a:r>
            <a:endParaRPr lang="en-US" altLang="ja-JP" sz="2400" b="1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530482" y="1440108"/>
            <a:ext cx="101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Rule1</a:t>
            </a:r>
            <a:endParaRPr lang="ja-JP" altLang="en-US" sz="2800" dirty="0"/>
          </a:p>
        </p:txBody>
      </p:sp>
      <p:pic>
        <p:nvPicPr>
          <p:cNvPr id="12" name="図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8" y="1963373"/>
            <a:ext cx="3777841" cy="1913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図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896" y="1963328"/>
            <a:ext cx="3865126" cy="191321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正方形/長方形 13"/>
          <p:cNvSpPr/>
          <p:nvPr/>
        </p:nvSpPr>
        <p:spPr>
          <a:xfrm>
            <a:off x="4852778" y="1467742"/>
            <a:ext cx="101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Rule2</a:t>
            </a:r>
            <a:endParaRPr lang="ja-JP" altLang="en-US" sz="2800" dirty="0"/>
          </a:p>
        </p:txBody>
      </p:sp>
      <p:pic>
        <p:nvPicPr>
          <p:cNvPr id="15" name="図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8" y="3652997"/>
            <a:ext cx="3782005" cy="2000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237" y="3655400"/>
            <a:ext cx="3780326" cy="199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013" y="3876541"/>
            <a:ext cx="3509684" cy="17772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正方形/長方形 5"/>
          <p:cNvSpPr/>
          <p:nvPr/>
        </p:nvSpPr>
        <p:spPr>
          <a:xfrm>
            <a:off x="7414022" y="1963326"/>
            <a:ext cx="1424675" cy="19132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530481" y="5635023"/>
            <a:ext cx="101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Rule3</a:t>
            </a:r>
            <a:endParaRPr lang="ja-JP" altLang="en-US" sz="2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066092" y="5653825"/>
            <a:ext cx="101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Rule4</a:t>
            </a:r>
            <a:endParaRPr lang="ja-JP" altLang="en-US" sz="2800" dirty="0"/>
          </a:p>
        </p:txBody>
      </p:sp>
      <p:sp>
        <p:nvSpPr>
          <p:cNvPr id="27" name="正方形/長方形 26"/>
          <p:cNvSpPr/>
          <p:nvPr/>
        </p:nvSpPr>
        <p:spPr>
          <a:xfrm>
            <a:off x="6680979" y="5653825"/>
            <a:ext cx="1011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Rule5</a:t>
            </a:r>
            <a:endParaRPr lang="ja-JP" altLang="en-US" sz="2800" dirty="0"/>
          </a:p>
        </p:txBody>
      </p:sp>
      <p:sp>
        <p:nvSpPr>
          <p:cNvPr id="28" name="正方形/長方形 27"/>
          <p:cNvSpPr/>
          <p:nvPr/>
        </p:nvSpPr>
        <p:spPr>
          <a:xfrm>
            <a:off x="5275995" y="2638166"/>
            <a:ext cx="7505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rgbClr val="00B050"/>
                </a:solidFill>
              </a:rPr>
              <a:t>＋</a:t>
            </a:r>
          </a:p>
        </p:txBody>
      </p:sp>
    </p:spTree>
    <p:extLst>
      <p:ext uri="{BB962C8B-B14F-4D97-AF65-F5344CB8AC3E}">
        <p14:creationId xmlns:p14="http://schemas.microsoft.com/office/powerpoint/2010/main" val="317020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Conclusion</a:t>
            </a:r>
            <a:endParaRPr lang="ja-JP" altLang="en-US" sz="4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378236" y="154547"/>
            <a:ext cx="72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１３</a:t>
            </a:r>
            <a:endParaRPr lang="en-US" altLang="ja-JP" sz="2400" b="1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4547" y="1446149"/>
            <a:ext cx="8834907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</a:t>
            </a:r>
            <a:r>
              <a:rPr lang="en-US" altLang="ja-JP" sz="2800" dirty="0"/>
              <a:t>Extracting the Common Structure of Compounds to Induce Plant Immunity Activation </a:t>
            </a:r>
            <a:endParaRPr lang="en-US" altLang="ja-JP" sz="2800" dirty="0" smtClean="0"/>
          </a:p>
          <a:p>
            <a:endParaRPr lang="en-US" altLang="ja-JP" sz="2800" dirty="0"/>
          </a:p>
          <a:p>
            <a:r>
              <a:rPr lang="ja-JP" altLang="en-US" sz="2800" dirty="0" smtClean="0"/>
              <a:t>・</a:t>
            </a:r>
            <a:r>
              <a:rPr lang="en-US" altLang="ja-JP" sz="2800" dirty="0"/>
              <a:t>Although SVM F values slightly exceeded those of ILP, ILP 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tp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values greatly exceeded those of </a:t>
            </a:r>
            <a:r>
              <a:rPr lang="en-US" altLang="ja-JP" sz="2800" dirty="0" smtClean="0"/>
              <a:t>SVM</a:t>
            </a:r>
          </a:p>
          <a:p>
            <a:endParaRPr lang="en-US" altLang="ja-JP" sz="2800" dirty="0"/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Some rules </a:t>
            </a:r>
            <a:r>
              <a:rPr lang="en-US" altLang="ja-JP" sz="2800" dirty="0"/>
              <a:t>were included in known </a:t>
            </a:r>
            <a:r>
              <a:rPr lang="en-US" altLang="ja-JP" sz="2800" dirty="0" smtClean="0"/>
              <a:t>compounds structure </a:t>
            </a:r>
          </a:p>
          <a:p>
            <a:endParaRPr lang="en-US" altLang="ja-JP" sz="2800" dirty="0"/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As for </a:t>
            </a:r>
            <a:r>
              <a:rPr lang="en-US" altLang="ja-JP" sz="2800" dirty="0"/>
              <a:t>o</a:t>
            </a:r>
            <a:r>
              <a:rPr lang="en-US" altLang="ja-JP" sz="2800" dirty="0" smtClean="0"/>
              <a:t>ther rules</a:t>
            </a:r>
            <a:r>
              <a:rPr lang="en-US" altLang="ja-JP" sz="2800" dirty="0"/>
              <a:t>, there is a need for further investigation</a:t>
            </a:r>
          </a:p>
        </p:txBody>
      </p:sp>
    </p:spTree>
    <p:extLst>
      <p:ext uri="{BB962C8B-B14F-4D97-AF65-F5344CB8AC3E}">
        <p14:creationId xmlns:p14="http://schemas.microsoft.com/office/powerpoint/2010/main" val="125460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F</a:t>
            </a:r>
            <a:r>
              <a:rPr lang="en-US" altLang="ja-JP" sz="4800" dirty="0" smtClean="0"/>
              <a:t>uture </a:t>
            </a:r>
            <a:r>
              <a:rPr lang="en-US" altLang="ja-JP" sz="4800" dirty="0"/>
              <a:t>work</a:t>
            </a:r>
            <a:endParaRPr lang="ja-JP" altLang="en-US" sz="4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378236" y="154547"/>
            <a:ext cx="727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１</a:t>
            </a:r>
            <a:r>
              <a:rPr lang="ja-JP" altLang="en-US" sz="2400" b="1" dirty="0"/>
              <a:t>４</a:t>
            </a:r>
            <a:endParaRPr lang="en-US" altLang="ja-JP" sz="2400" b="1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4547" y="1446149"/>
            <a:ext cx="8834907" cy="36009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</a:t>
            </a:r>
            <a:r>
              <a:rPr lang="en-US" altLang="ja-JP" sz="2800" dirty="0"/>
              <a:t>In order to improve prediction accuracy, it is essential to </a:t>
            </a:r>
            <a:r>
              <a:rPr lang="en-US" altLang="ja-JP" sz="2800" dirty="0" smtClean="0"/>
              <a:t>improve background knowledge.</a:t>
            </a:r>
          </a:p>
          <a:p>
            <a:r>
              <a:rPr lang="en-US" altLang="ja-JP" sz="2800" dirty="0" smtClean="0"/>
              <a:t>(e.g</a:t>
            </a:r>
            <a:r>
              <a:rPr lang="en-US" altLang="ja-JP" sz="2800" dirty="0"/>
              <a:t>. </a:t>
            </a:r>
            <a:r>
              <a:rPr lang="en-US" altLang="ja-JP" sz="2800" dirty="0" smtClean="0"/>
              <a:t>Add some functional groups to predicates)</a:t>
            </a:r>
          </a:p>
          <a:p>
            <a:endParaRPr lang="en-US" altLang="ja-JP" sz="2800" dirty="0"/>
          </a:p>
          <a:p>
            <a:r>
              <a:rPr lang="ja-JP" altLang="en-US" sz="2800" dirty="0" smtClean="0"/>
              <a:t>・</a:t>
            </a:r>
            <a:r>
              <a:rPr lang="en-US" altLang="ja-JP" sz="2800" dirty="0" smtClean="0"/>
              <a:t>In this study</a:t>
            </a:r>
            <a:r>
              <a:rPr lang="en-US" altLang="ja-JP" sz="2800" dirty="0"/>
              <a:t>, </a:t>
            </a:r>
            <a:r>
              <a:rPr lang="en-US" altLang="ja-JP" sz="2800" dirty="0" smtClean="0"/>
              <a:t>it </a:t>
            </a:r>
            <a:r>
              <a:rPr lang="en-US" altLang="ja-JP" sz="2800" dirty="0"/>
              <a:t>was a two-class classification. </a:t>
            </a:r>
            <a:endParaRPr lang="en-US" altLang="ja-JP" sz="2800" dirty="0" smtClean="0"/>
          </a:p>
          <a:p>
            <a:r>
              <a:rPr lang="en-US" altLang="ja-JP" sz="2800" dirty="0" smtClean="0"/>
              <a:t>However</a:t>
            </a:r>
            <a:r>
              <a:rPr lang="en-US" altLang="ja-JP" sz="2800" dirty="0"/>
              <a:t>, </a:t>
            </a:r>
            <a:r>
              <a:rPr lang="en-US" altLang="ja-JP" sz="2800" dirty="0" smtClean="0"/>
              <a:t>the ROS </a:t>
            </a:r>
            <a:r>
              <a:rPr lang="en-US" altLang="ja-JP" sz="2800" dirty="0"/>
              <a:t>value is not a discrete </a:t>
            </a:r>
            <a:r>
              <a:rPr lang="en-US" altLang="ja-JP" sz="2800" dirty="0" smtClean="0"/>
              <a:t>value.</a:t>
            </a:r>
          </a:p>
          <a:p>
            <a:r>
              <a:rPr lang="en-US" altLang="ja-JP" sz="2800" dirty="0" smtClean="0"/>
              <a:t>It </a:t>
            </a:r>
            <a:r>
              <a:rPr lang="en-US" altLang="ja-JP" sz="2800" dirty="0"/>
              <a:t>is necessary to change the threshold and the number of </a:t>
            </a:r>
            <a:r>
              <a:rPr lang="en-US" altLang="ja-JP" sz="2800" dirty="0" smtClean="0"/>
              <a:t>class.</a:t>
            </a:r>
          </a:p>
        </p:txBody>
      </p:sp>
    </p:spTree>
    <p:extLst>
      <p:ext uri="{BB962C8B-B14F-4D97-AF65-F5344CB8AC3E}">
        <p14:creationId xmlns:p14="http://schemas.microsoft.com/office/powerpoint/2010/main" val="117110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54546" y="2136381"/>
            <a:ext cx="8834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Concept that summarizes all of the organisms that live in a particular environment</a:t>
            </a:r>
            <a:endParaRPr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547" y="1314742"/>
            <a:ext cx="284189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biota</a:t>
            </a:r>
            <a:endParaRPr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8156" y="4555463"/>
            <a:ext cx="883490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Long-term use of the fungicide</a:t>
            </a:r>
            <a:endParaRPr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156" y="3733824"/>
            <a:ext cx="572036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emergence of resistant pathogen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4028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54546" y="2136381"/>
            <a:ext cx="883490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/>
              <a:t>To find those which show the efficacy-activity from a large number of compounds</a:t>
            </a:r>
            <a:endParaRPr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547" y="1314742"/>
            <a:ext cx="284189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screening</a:t>
            </a:r>
            <a:endParaRPr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8156" y="4555463"/>
            <a:ext cx="883490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Not easily mix with water</a:t>
            </a:r>
            <a:endParaRPr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157" y="3733824"/>
            <a:ext cx="300292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/>
              <a:t>Hydrophobicity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8408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54546" y="2136381"/>
            <a:ext cx="883490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 far as my research there are only three compounds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546" y="1314742"/>
            <a:ext cx="506139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Plant immunity activator</a:t>
            </a:r>
            <a:endParaRPr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4546" y="4555463"/>
            <a:ext cx="898945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think discovery positive is more </a:t>
            </a:r>
            <a:r>
              <a:rPr lang="en-US" altLang="ja-JP" sz="2800" dirty="0"/>
              <a:t>important </a:t>
            </a:r>
            <a:r>
              <a:rPr lang="en-US" altLang="ja-JP" sz="2800" dirty="0" smtClean="0"/>
              <a:t>than accuracy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156" y="3733824"/>
            <a:ext cx="528248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Why we focus on the </a:t>
            </a:r>
            <a:r>
              <a:rPr lang="en-US" altLang="ja-JP" sz="3200" dirty="0" err="1" smtClean="0"/>
              <a:t>tp</a:t>
            </a:r>
            <a:r>
              <a:rPr lang="en-US" altLang="ja-JP" sz="3200" dirty="0" smtClean="0"/>
              <a:t> value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0848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I</a:t>
            </a:r>
            <a:r>
              <a:rPr lang="en-US" altLang="ja-JP" sz="5400" dirty="0" smtClean="0"/>
              <a:t>ntroduction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174" y="3860768"/>
            <a:ext cx="1816729" cy="126446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118" y="2267907"/>
            <a:ext cx="1008112" cy="101992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6" y="2336045"/>
            <a:ext cx="881289" cy="757357"/>
          </a:xfrm>
          <a:prstGeom prst="rect">
            <a:avLst/>
          </a:prstGeom>
        </p:spPr>
      </p:pic>
      <p:sp>
        <p:nvSpPr>
          <p:cNvPr id="13" name="下矢印 12"/>
          <p:cNvSpPr/>
          <p:nvPr/>
        </p:nvSpPr>
        <p:spPr>
          <a:xfrm rot="19997900">
            <a:off x="1819874" y="3189998"/>
            <a:ext cx="504056" cy="64673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 rot="1646803">
            <a:off x="3021438" y="3191004"/>
            <a:ext cx="504056" cy="64673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1891174" y="3784009"/>
            <a:ext cx="1816729" cy="1588927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1891174" y="3753216"/>
            <a:ext cx="1816730" cy="162000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31817" y="5553531"/>
            <a:ext cx="555280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Decreased production of agricultural </a:t>
            </a:r>
            <a:r>
              <a:rPr lang="en-US" altLang="ja-JP" sz="2400" dirty="0" smtClean="0"/>
              <a:t>crops</a:t>
            </a:r>
            <a:endParaRPr kumimoji="1" lang="ja-JP" altLang="en-US" sz="2400" dirty="0"/>
          </a:p>
        </p:txBody>
      </p:sp>
      <p:sp>
        <p:nvSpPr>
          <p:cNvPr id="18" name="右矢印 17"/>
          <p:cNvSpPr/>
          <p:nvPr/>
        </p:nvSpPr>
        <p:spPr>
          <a:xfrm>
            <a:off x="4562593" y="3423969"/>
            <a:ext cx="954915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931956"/>
            <a:ext cx="1623060" cy="1747418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5784625" y="1968522"/>
            <a:ext cx="3056717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U</a:t>
            </a:r>
            <a:r>
              <a:rPr lang="en-US" altLang="ja-JP" sz="2400" dirty="0" smtClean="0"/>
              <a:t>sing </a:t>
            </a:r>
            <a:r>
              <a:rPr lang="en-US" altLang="ja-JP" sz="2400" dirty="0"/>
              <a:t>fungicides and pesticides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１</a:t>
            </a:r>
            <a:endParaRPr kumimoji="1" lang="ja-JP" altLang="en-US" sz="24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05891" y="1768857"/>
            <a:ext cx="72008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P</a:t>
            </a:r>
            <a:r>
              <a:rPr lang="en-US" altLang="ja-JP" sz="2400" dirty="0" smtClean="0"/>
              <a:t>est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16963" y="1768857"/>
            <a:ext cx="1455057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Pathogen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529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54546" y="2136381"/>
            <a:ext cx="8834907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Positive limit 10</a:t>
            </a:r>
          </a:p>
          <a:p>
            <a:r>
              <a:rPr lang="en-US" altLang="ja-JP" sz="2800" dirty="0" smtClean="0"/>
              <a:t>Negative limit 10</a:t>
            </a:r>
          </a:p>
          <a:p>
            <a:r>
              <a:rPr lang="en-US" altLang="ja-JP" sz="2800" dirty="0" smtClean="0"/>
              <a:t>Length of clause 6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546" y="1314742"/>
            <a:ext cx="506139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ILP setting</a:t>
            </a:r>
            <a:endParaRPr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546" y="4555463"/>
            <a:ext cx="898945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mechanism of</a:t>
            </a:r>
          </a:p>
          <a:p>
            <a:r>
              <a:rPr lang="en-US" altLang="ja-JP" sz="2800" dirty="0"/>
              <a:t>plant-immunity activation is still largely unknown</a:t>
            </a:r>
            <a:endParaRPr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156" y="3733824"/>
            <a:ext cx="528248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Plant immunity system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384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I</a:t>
            </a:r>
            <a:r>
              <a:rPr lang="en-US" altLang="ja-JP" sz="5400" dirty="0" smtClean="0"/>
              <a:t>ntroduction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14534" y="2988284"/>
            <a:ext cx="3287601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・</a:t>
            </a:r>
            <a:r>
              <a:rPr lang="en-US" altLang="ja-JP" sz="2400" dirty="0"/>
              <a:t>destruction of </a:t>
            </a:r>
            <a:r>
              <a:rPr lang="en-US" altLang="ja-JP" sz="2400" dirty="0" smtClean="0"/>
              <a:t>biota</a:t>
            </a:r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・</a:t>
            </a:r>
            <a:r>
              <a:rPr lang="en-US" altLang="ja-JP" sz="2400" dirty="0"/>
              <a:t>health </a:t>
            </a:r>
            <a:r>
              <a:rPr lang="en-US" altLang="ja-JP" sz="2400" dirty="0" smtClean="0"/>
              <a:t>damage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  humans</a:t>
            </a:r>
          </a:p>
          <a:p>
            <a:endParaRPr lang="en-US" altLang="ja-JP" sz="2400" dirty="0"/>
          </a:p>
          <a:p>
            <a:r>
              <a:rPr lang="ja-JP" altLang="en-US" sz="2400" dirty="0" smtClean="0"/>
              <a:t>・</a:t>
            </a:r>
            <a:r>
              <a:rPr lang="en-US" altLang="ja-JP" sz="2400" dirty="0"/>
              <a:t>emergence of </a:t>
            </a:r>
            <a:r>
              <a:rPr lang="en-US" altLang="ja-JP" sz="2400" dirty="0" smtClean="0"/>
              <a:t>resistant pathogen</a:t>
            </a:r>
            <a:endParaRPr lang="en-US" altLang="ja-JP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28084" y="1721954"/>
            <a:ext cx="3604741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increasing the immunity of the </a:t>
            </a:r>
            <a:r>
              <a:rPr lang="en-US" altLang="ja-JP" sz="2400" dirty="0" smtClean="0"/>
              <a:t>plant</a:t>
            </a:r>
            <a:endParaRPr lang="en-US" altLang="ja-JP" sz="2400" dirty="0"/>
          </a:p>
          <a:p>
            <a:pPr algn="ctr"/>
            <a:r>
              <a:rPr kumimoji="1" lang="en-US" altLang="ja-JP" sz="2400" dirty="0" smtClean="0"/>
              <a:t>by </a:t>
            </a:r>
            <a:r>
              <a:rPr lang="en-US" altLang="ja-JP" sz="2400" dirty="0">
                <a:solidFill>
                  <a:srgbClr val="FF0000"/>
                </a:solidFill>
              </a:rPr>
              <a:t>plant immunity </a:t>
            </a:r>
            <a:r>
              <a:rPr lang="en-US" altLang="ja-JP" sz="2400" dirty="0" smtClean="0">
                <a:solidFill>
                  <a:srgbClr val="FF0000"/>
                </a:solidFill>
              </a:rPr>
              <a:t>activator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２</a:t>
            </a:r>
            <a:endParaRPr kumimoji="1" lang="ja-JP" altLang="en-US" sz="24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15372" y="2091286"/>
            <a:ext cx="3286764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Disadvantages </a:t>
            </a:r>
            <a:r>
              <a:rPr lang="en-US" altLang="ja-JP" sz="2400" dirty="0"/>
              <a:t>of </a:t>
            </a:r>
            <a:r>
              <a:rPr lang="en-US" altLang="ja-JP" sz="2400" dirty="0" smtClean="0"/>
              <a:t>using </a:t>
            </a:r>
            <a:r>
              <a:rPr lang="en-US" altLang="ja-JP" sz="2400" dirty="0"/>
              <a:t>fungicides and </a:t>
            </a:r>
            <a:r>
              <a:rPr lang="en-US" altLang="ja-JP" sz="2400" dirty="0" smtClean="0"/>
              <a:t>pesticides</a:t>
            </a:r>
            <a:endParaRPr lang="ja-JP" altLang="en-US" sz="2400" dirty="0"/>
          </a:p>
        </p:txBody>
      </p:sp>
      <p:sp>
        <p:nvSpPr>
          <p:cNvPr id="25" name="右矢印 24"/>
          <p:cNvSpPr/>
          <p:nvPr/>
        </p:nvSpPr>
        <p:spPr>
          <a:xfrm>
            <a:off x="3975312" y="3391786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713" y="3391401"/>
            <a:ext cx="1131504" cy="787541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451" y="4178942"/>
            <a:ext cx="1816913" cy="1409090"/>
          </a:xfrm>
          <a:prstGeom prst="rect">
            <a:avLst/>
          </a:prstGeom>
        </p:spPr>
      </p:pic>
      <p:sp>
        <p:nvSpPr>
          <p:cNvPr id="28" name="円形吹き出し 27"/>
          <p:cNvSpPr/>
          <p:nvPr/>
        </p:nvSpPr>
        <p:spPr>
          <a:xfrm>
            <a:off x="5328084" y="3143700"/>
            <a:ext cx="1388777" cy="1368152"/>
          </a:xfrm>
          <a:prstGeom prst="wedgeEllipseCallout">
            <a:avLst>
              <a:gd name="adj1" fmla="val 49603"/>
              <a:gd name="adj2" fmla="val 3918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9" name="図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6048" y="3074381"/>
            <a:ext cx="1751781" cy="109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2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Why is </a:t>
            </a:r>
            <a:r>
              <a:rPr lang="en-US" altLang="ja-JP" sz="4800" dirty="0"/>
              <a:t>machine </a:t>
            </a:r>
            <a:r>
              <a:rPr lang="en-US" altLang="ja-JP" sz="4800" dirty="0" smtClean="0"/>
              <a:t>learning used?</a:t>
            </a:r>
            <a:endParaRPr kumimoji="1" lang="ja-JP" altLang="en-US" sz="4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04687" y="1533478"/>
            <a:ext cx="8288551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</a:t>
            </a:r>
            <a:r>
              <a:rPr lang="en-US" altLang="ja-JP" sz="3200" dirty="0"/>
              <a:t>the kind of compounds </a:t>
            </a:r>
          </a:p>
          <a:p>
            <a:r>
              <a:rPr lang="en-US" altLang="ja-JP" sz="3200" dirty="0" smtClean="0"/>
              <a:t>	used </a:t>
            </a:r>
            <a:r>
              <a:rPr lang="en-US" altLang="ja-JP" sz="3200" dirty="0"/>
              <a:t>in the experiments is </a:t>
            </a:r>
            <a:r>
              <a:rPr lang="en-US" altLang="ja-JP" sz="3200" dirty="0" smtClean="0"/>
              <a:t>enormous</a:t>
            </a:r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→</a:t>
            </a:r>
            <a:r>
              <a:rPr lang="en-US" altLang="ja-JP" sz="3200" dirty="0"/>
              <a:t> the time required and the high cost </a:t>
            </a:r>
            <a:r>
              <a:rPr lang="en-US" altLang="ja-JP" sz="3200" dirty="0" smtClean="0"/>
              <a:t>of</a:t>
            </a:r>
          </a:p>
          <a:p>
            <a:r>
              <a:rPr lang="en-US" altLang="ja-JP" sz="3200" dirty="0"/>
              <a:t>	</a:t>
            </a:r>
            <a:r>
              <a:rPr lang="en-US" altLang="ja-JP" sz="3200" dirty="0" smtClean="0"/>
              <a:t> screening 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compounds</a:t>
            </a:r>
          </a:p>
          <a:p>
            <a:endParaRPr lang="en-US" altLang="ja-JP" sz="3200" dirty="0"/>
          </a:p>
          <a:p>
            <a:r>
              <a:rPr lang="ja-JP" altLang="en-US" sz="3200" dirty="0" smtClean="0"/>
              <a:t>→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Efficiency of the screening by using </a:t>
            </a:r>
            <a:endParaRPr lang="en-US" altLang="ja-JP" sz="3200" dirty="0" smtClean="0"/>
          </a:p>
          <a:p>
            <a:r>
              <a:rPr lang="en-US" altLang="ja-JP" sz="3200" dirty="0"/>
              <a:t>	</a:t>
            </a:r>
            <a:r>
              <a:rPr lang="en-US" altLang="ja-JP" sz="3200" dirty="0" smtClean="0"/>
              <a:t>machine </a:t>
            </a:r>
            <a:r>
              <a:rPr lang="en-US" altLang="ja-JP" sz="3200" dirty="0"/>
              <a:t>learning</a:t>
            </a:r>
            <a:endParaRPr lang="en-US" altLang="ja-JP" sz="3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３</a:t>
            </a:r>
            <a:endParaRPr lang="en-US" altLang="ja-JP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198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O</a:t>
            </a:r>
            <a:r>
              <a:rPr lang="en-US" altLang="ja-JP" sz="5400" dirty="0" smtClean="0"/>
              <a:t>bjective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27724" y="1842572"/>
            <a:ext cx="8288551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Extracting </a:t>
            </a:r>
            <a:r>
              <a:rPr lang="en-US" altLang="ja-JP" sz="3200" dirty="0"/>
              <a:t>the Common Structure of Compounds to Induce Plant Immunity Activation </a:t>
            </a:r>
            <a:endParaRPr lang="en-US" altLang="ja-JP" sz="3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</a:t>
            </a:r>
            <a:endParaRPr lang="en-US" altLang="ja-JP" sz="2400" b="1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34" y="4372149"/>
            <a:ext cx="1177747" cy="1815998"/>
          </a:xfrm>
          <a:prstGeom prst="rect">
            <a:avLst/>
          </a:prstGeom>
        </p:spPr>
      </p:pic>
      <p:pic>
        <p:nvPicPr>
          <p:cNvPr id="7" name="図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09" y="3512189"/>
            <a:ext cx="4568190" cy="23133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3855125" y="5825494"/>
            <a:ext cx="4386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an</a:t>
            </a:r>
            <a:r>
              <a:rPr lang="ja-JP" altLang="en-US" sz="2400" dirty="0" smtClean="0"/>
              <a:t> example </a:t>
            </a:r>
            <a:r>
              <a:rPr lang="ja-JP" altLang="en-US" sz="2400" dirty="0"/>
              <a:t>of Common Structure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46" y="5228823"/>
            <a:ext cx="857270" cy="59667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223" y="5228822"/>
            <a:ext cx="857270" cy="59667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858" y="5228821"/>
            <a:ext cx="857270" cy="59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27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 smtClean="0"/>
              <a:t>Plant immunity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31817" y="2081972"/>
            <a:ext cx="6376016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A </a:t>
            </a:r>
            <a:r>
              <a:rPr lang="en-US" altLang="ja-JP" sz="3200" dirty="0"/>
              <a:t>defense system to protect </a:t>
            </a:r>
            <a:r>
              <a:rPr lang="en-US" altLang="ja-JP" sz="3200" dirty="0" smtClean="0"/>
              <a:t>plants</a:t>
            </a:r>
          </a:p>
          <a:p>
            <a:pPr algn="ctr"/>
            <a:r>
              <a:rPr lang="en-US" altLang="ja-JP" sz="3200" dirty="0" smtClean="0"/>
              <a:t> </a:t>
            </a:r>
            <a:r>
              <a:rPr lang="en-US" altLang="ja-JP" sz="3200" dirty="0"/>
              <a:t>from various </a:t>
            </a:r>
            <a:r>
              <a:rPr lang="en-US" altLang="ja-JP" sz="3200" dirty="0" smtClean="0"/>
              <a:t>enemies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５</a:t>
            </a:r>
            <a:endParaRPr lang="en-US" altLang="ja-JP" sz="24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1817" y="1359297"/>
            <a:ext cx="284189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Plant immunity</a:t>
            </a:r>
            <a:endParaRPr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1816" y="4152770"/>
            <a:ext cx="637601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A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drug that activates plant </a:t>
            </a:r>
            <a:r>
              <a:rPr lang="en-US" altLang="ja-JP" sz="3200" dirty="0" smtClean="0"/>
              <a:t>immunity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1816" y="3378453"/>
            <a:ext cx="4529964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Plant immunity activator</a:t>
            </a:r>
            <a:endParaRPr lang="ja-JP" altLang="en-US" sz="3200" dirty="0"/>
          </a:p>
        </p:txBody>
      </p:sp>
      <p:pic>
        <p:nvPicPr>
          <p:cNvPr id="9" name="図 8" descr="C:\Users\Ohwada\Desktop\既存の植物免疫活性化剤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731" y="4765184"/>
            <a:ext cx="4994984" cy="159649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正方形/長方形 9"/>
          <p:cNvSpPr/>
          <p:nvPr/>
        </p:nvSpPr>
        <p:spPr>
          <a:xfrm>
            <a:off x="2783853" y="6361682"/>
            <a:ext cx="365356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Times New Roman" panose="02020603050405020304" pitchFamily="18" charset="0"/>
                <a:ea typeface="ＭＳ 明朝" panose="02020609040205080304" pitchFamily="17" charset="-128"/>
              </a:rPr>
              <a:t>Known plant-immunity activators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620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 smtClean="0"/>
              <a:t>Process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31817" y="1347249"/>
            <a:ext cx="23182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Input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６</a:t>
            </a:r>
            <a:endParaRPr lang="en-US" altLang="ja-JP" sz="2400" b="1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1817" y="1867820"/>
            <a:ext cx="2318200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compounds data</a:t>
            </a:r>
          </a:p>
          <a:p>
            <a:pPr algn="ctr"/>
            <a:endParaRPr lang="en-US" altLang="ja-JP" sz="2400" dirty="0"/>
          </a:p>
          <a:p>
            <a:pPr algn="ctr"/>
            <a:endParaRPr lang="en-US" altLang="ja-JP" sz="2400" dirty="0" smtClean="0"/>
          </a:p>
          <a:p>
            <a:pPr algn="ctr"/>
            <a:endParaRPr lang="en-US" altLang="ja-JP" sz="2400" dirty="0" smtClean="0"/>
          </a:p>
          <a:p>
            <a:pPr algn="ctr"/>
            <a:endParaRPr lang="en-US" altLang="ja-JP" sz="2400" dirty="0"/>
          </a:p>
          <a:p>
            <a:pPr algn="ctr"/>
            <a:endParaRPr lang="en-US" altLang="ja-JP" sz="2400" dirty="0" smtClean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21" y="2310109"/>
            <a:ext cx="1728192" cy="1714199"/>
          </a:xfrm>
          <a:prstGeom prst="rect">
            <a:avLst/>
          </a:prstGeom>
          <a:ln w="38100">
            <a:noFill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4551376" y="1867820"/>
            <a:ext cx="2848381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1.Structural features</a:t>
            </a:r>
          </a:p>
          <a:p>
            <a:r>
              <a:rPr lang="en-US" altLang="ja-JP" sz="2400" dirty="0" smtClean="0"/>
              <a:t>(e.g. atom , bond)</a:t>
            </a:r>
          </a:p>
          <a:p>
            <a:r>
              <a:rPr lang="en-US" altLang="ja-JP" sz="2400" dirty="0" smtClean="0"/>
              <a:t>2.Other features</a:t>
            </a:r>
            <a:endParaRPr lang="en-US" altLang="ja-JP" sz="2400" dirty="0"/>
          </a:p>
          <a:p>
            <a:r>
              <a:rPr lang="en-US" altLang="ja-JP" sz="2400" dirty="0"/>
              <a:t>(e.g. Hydrophobicity)</a:t>
            </a:r>
            <a:endParaRPr lang="en-US" altLang="ja-JP" sz="24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2771936" y="2001207"/>
            <a:ext cx="1447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Extraction</a:t>
            </a:r>
          </a:p>
        </p:txBody>
      </p:sp>
      <p:sp>
        <p:nvSpPr>
          <p:cNvPr id="11" name="右矢印 10"/>
          <p:cNvSpPr/>
          <p:nvPr/>
        </p:nvSpPr>
        <p:spPr>
          <a:xfrm>
            <a:off x="3091241" y="2385201"/>
            <a:ext cx="91891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8100000">
            <a:off x="3322267" y="3888869"/>
            <a:ext cx="91891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 rot="18900000">
            <a:off x="2407421" y="3623246"/>
            <a:ext cx="2088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T</a:t>
            </a:r>
            <a:r>
              <a:rPr lang="en-US" altLang="ja-JP" sz="2400" dirty="0" smtClean="0"/>
              <a:t>ransformation</a:t>
            </a:r>
            <a:endParaRPr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3423" y="4822001"/>
            <a:ext cx="3403257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1.Background knowledge</a:t>
            </a:r>
          </a:p>
          <a:p>
            <a:r>
              <a:rPr lang="en-US" altLang="ja-JP" sz="2000" dirty="0"/>
              <a:t>(compound features </a:t>
            </a:r>
            <a:endParaRPr lang="en-US" altLang="ja-JP" sz="2000" dirty="0" smtClean="0"/>
          </a:p>
          <a:p>
            <a:r>
              <a:rPr lang="en-US" altLang="ja-JP" sz="2000" dirty="0" smtClean="0"/>
              <a:t>expressed </a:t>
            </a:r>
            <a:r>
              <a:rPr lang="en-US" altLang="ja-JP" sz="2000" dirty="0"/>
              <a:t>by the predicate)</a:t>
            </a:r>
            <a:endParaRPr lang="en-US" altLang="ja-JP" sz="2000" dirty="0" smtClean="0"/>
          </a:p>
          <a:p>
            <a:r>
              <a:rPr lang="en-US" altLang="ja-JP" sz="2400" dirty="0" smtClean="0"/>
              <a:t>2.Positive or Negative</a:t>
            </a:r>
            <a:endParaRPr lang="en-US" altLang="ja-JP" sz="2400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560" y="3663697"/>
            <a:ext cx="1707880" cy="2461809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665998" y="4467769"/>
            <a:ext cx="176500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GKS</a:t>
            </a:r>
            <a:endParaRPr lang="en-US" altLang="ja-JP" sz="2400" dirty="0" smtClean="0"/>
          </a:p>
          <a:p>
            <a:pPr algn="ctr"/>
            <a:r>
              <a:rPr lang="en-US" altLang="ja-JP" sz="2400" dirty="0" smtClean="0"/>
              <a:t>(ILP system)</a:t>
            </a:r>
          </a:p>
        </p:txBody>
      </p:sp>
      <p:sp>
        <p:nvSpPr>
          <p:cNvPr id="18" name="右矢印 17"/>
          <p:cNvSpPr/>
          <p:nvPr/>
        </p:nvSpPr>
        <p:spPr>
          <a:xfrm>
            <a:off x="3550696" y="5062407"/>
            <a:ext cx="91891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450249" y="4714561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/>
              <a:t>L</a:t>
            </a:r>
            <a:r>
              <a:rPr lang="en-US" altLang="ja-JP" sz="2400" dirty="0" smtClean="0"/>
              <a:t>earning</a:t>
            </a:r>
            <a:endParaRPr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07755" y="3830726"/>
            <a:ext cx="23182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 smtClean="0"/>
              <a:t>Output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07755" y="4351297"/>
            <a:ext cx="2318200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/>
              <a:t>Structure </a:t>
            </a:r>
            <a:r>
              <a:rPr lang="en-US" altLang="ja-JP" sz="2400" dirty="0" smtClean="0"/>
              <a:t>data</a:t>
            </a:r>
          </a:p>
          <a:p>
            <a:pPr algn="ctr"/>
            <a:endParaRPr lang="en-US" altLang="ja-JP" sz="2400" dirty="0"/>
          </a:p>
          <a:p>
            <a:pPr algn="ctr"/>
            <a:endParaRPr lang="en-US" altLang="ja-JP" sz="2400" dirty="0" smtClean="0"/>
          </a:p>
          <a:p>
            <a:pPr algn="ctr"/>
            <a:endParaRPr lang="en-US" altLang="ja-JP" sz="2400" dirty="0" smtClean="0"/>
          </a:p>
          <a:p>
            <a:pPr algn="ctr"/>
            <a:endParaRPr lang="en-US" altLang="ja-JP" sz="2400" dirty="0"/>
          </a:p>
          <a:p>
            <a:pPr algn="ctr"/>
            <a:endParaRPr lang="en-US" altLang="ja-JP" sz="2400" dirty="0" smtClean="0"/>
          </a:p>
        </p:txBody>
      </p:sp>
      <p:sp>
        <p:nvSpPr>
          <p:cNvPr id="5" name="屈折矢印 4"/>
          <p:cNvSpPr/>
          <p:nvPr/>
        </p:nvSpPr>
        <p:spPr>
          <a:xfrm rot="5400000">
            <a:off x="5711124" y="5789643"/>
            <a:ext cx="511817" cy="1228139"/>
          </a:xfrm>
          <a:prstGeom prst="bentUpArrow">
            <a:avLst>
              <a:gd name="adj1" fmla="val 50000"/>
              <a:gd name="adj2" fmla="val 50000"/>
              <a:gd name="adj3" fmla="val 3817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921" y="4828380"/>
            <a:ext cx="1721867" cy="1708092"/>
          </a:xfrm>
          <a:prstGeom prst="rect">
            <a:avLst/>
          </a:prstGeom>
          <a:ln w="38100">
            <a:noFill/>
          </a:ln>
        </p:spPr>
      </p:pic>
    </p:spTree>
    <p:extLst>
      <p:ext uri="{BB962C8B-B14F-4D97-AF65-F5344CB8AC3E}">
        <p14:creationId xmlns:p14="http://schemas.microsoft.com/office/powerpoint/2010/main" val="13053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Predicate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７</a:t>
            </a:r>
            <a:endParaRPr lang="en-US" altLang="ja-JP" sz="2400" b="1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3648638" y="1634584"/>
            <a:ext cx="1846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400" dirty="0"/>
              <a:t>Predicate List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231" y="5175022"/>
            <a:ext cx="896886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 several  predicates as background knowledge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7" y="2001207"/>
            <a:ext cx="8683879" cy="206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6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817" y="154547"/>
            <a:ext cx="875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 smtClean="0"/>
              <a:t>Dataset</a:t>
            </a:r>
            <a:endParaRPr kumimoji="1" lang="ja-JP" altLang="en-US" sz="54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154547" y="1077877"/>
            <a:ext cx="8834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545664" y="160611"/>
            <a:ext cx="443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８</a:t>
            </a:r>
            <a:endParaRPr lang="en-US" altLang="ja-JP" sz="2400" b="1" dirty="0" smtClean="0"/>
          </a:p>
        </p:txBody>
      </p:sp>
      <p:pic>
        <p:nvPicPr>
          <p:cNvPr id="8" name="図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977" y="4717248"/>
            <a:ext cx="4522047" cy="15652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98651" y="4124856"/>
            <a:ext cx="435743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High ROS compounds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6421" y="3468069"/>
            <a:ext cx="284189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Positive</a:t>
            </a:r>
            <a:endParaRPr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57774" y="4124856"/>
            <a:ext cx="435743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Low ROS compounds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12076" y="3468068"/>
            <a:ext cx="284189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Negative</a:t>
            </a:r>
            <a:endParaRPr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547" y="1355997"/>
            <a:ext cx="8834907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・</a:t>
            </a:r>
            <a:r>
              <a:rPr lang="en-US" altLang="ja-JP" sz="3200" dirty="0" smtClean="0"/>
              <a:t>ROS(reactive </a:t>
            </a:r>
            <a:r>
              <a:rPr lang="en-US" altLang="ja-JP" sz="3200" dirty="0"/>
              <a:t>oxygen </a:t>
            </a:r>
            <a:r>
              <a:rPr lang="en-US" altLang="ja-JP" sz="3200" dirty="0" smtClean="0"/>
              <a:t>species)</a:t>
            </a:r>
          </a:p>
          <a:p>
            <a:r>
              <a:rPr lang="en-US" altLang="ja-JP" sz="2800" dirty="0" smtClean="0"/>
              <a:t>If </a:t>
            </a:r>
            <a:r>
              <a:rPr lang="en-US" altLang="ja-JP" sz="2800" dirty="0"/>
              <a:t>the ROS value is high, </a:t>
            </a:r>
            <a:endParaRPr lang="en-US" altLang="ja-JP" sz="2800" dirty="0" smtClean="0"/>
          </a:p>
          <a:p>
            <a:r>
              <a:rPr lang="en-US" altLang="ja-JP" sz="2800" dirty="0" smtClean="0"/>
              <a:t>the </a:t>
            </a:r>
            <a:r>
              <a:rPr lang="en-US" altLang="ja-JP" sz="2800" dirty="0"/>
              <a:t>compound is likely to be a </a:t>
            </a:r>
            <a:r>
              <a:rPr lang="en-US" altLang="ja-JP" sz="2800" dirty="0" smtClean="0"/>
              <a:t>plant-immunity activator</a:t>
            </a:r>
          </a:p>
        </p:txBody>
      </p:sp>
    </p:spTree>
    <p:extLst>
      <p:ext uri="{BB962C8B-B14F-4D97-AF65-F5344CB8AC3E}">
        <p14:creationId xmlns:p14="http://schemas.microsoft.com/office/powerpoint/2010/main" val="412653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5071</TotalTime>
  <Words>491</Words>
  <Application>Microsoft Office PowerPoint</Application>
  <PresentationFormat>画面に合わせる (4:3)</PresentationFormat>
  <Paragraphs>143</Paragraphs>
  <Slides>20</Slides>
  <Notes>0</Notes>
  <HiddenSlides>5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ＭＳ Ｐゴシック</vt:lpstr>
      <vt:lpstr>ＭＳ 明朝</vt:lpstr>
      <vt:lpstr>Calibri</vt:lpstr>
      <vt:lpstr>Calibri Light</vt:lpstr>
      <vt:lpstr>Times New Roman</vt:lpstr>
      <vt:lpstr>Wingdings 2</vt:lpstr>
      <vt:lpstr>HDOfficeLightV0</vt:lpstr>
      <vt:lpstr>レトロスペクト</vt:lpstr>
      <vt:lpstr>Extracting the Common Structure of Compounds to Induce Plant Immunity Activation using ILP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松本淳志</dc:creator>
  <cp:lastModifiedBy>松本淳志</cp:lastModifiedBy>
  <cp:revision>226</cp:revision>
  <dcterms:created xsi:type="dcterms:W3CDTF">2015-07-13T11:08:54Z</dcterms:created>
  <dcterms:modified xsi:type="dcterms:W3CDTF">2015-08-20T07:14:32Z</dcterms:modified>
</cp:coreProperties>
</file>